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96"/>
  </p:notesMasterIdLst>
  <p:sldIdLst>
    <p:sldId id="603" r:id="rId2"/>
    <p:sldId id="688" r:id="rId3"/>
    <p:sldId id="689" r:id="rId4"/>
    <p:sldId id="690" r:id="rId5"/>
    <p:sldId id="630" r:id="rId6"/>
    <p:sldId id="334" r:id="rId7"/>
    <p:sldId id="616" r:id="rId8"/>
    <p:sldId id="314" r:id="rId9"/>
    <p:sldId id="316" r:id="rId10"/>
    <p:sldId id="315" r:id="rId11"/>
    <p:sldId id="725" r:id="rId12"/>
    <p:sldId id="318" r:id="rId13"/>
    <p:sldId id="628" r:id="rId14"/>
    <p:sldId id="625" r:id="rId15"/>
    <p:sldId id="626" r:id="rId16"/>
    <p:sldId id="627" r:id="rId17"/>
    <p:sldId id="629" r:id="rId18"/>
    <p:sldId id="631" r:id="rId19"/>
    <p:sldId id="726" r:id="rId20"/>
    <p:sldId id="320" r:id="rId21"/>
    <p:sldId id="321" r:id="rId22"/>
    <p:sldId id="624" r:id="rId23"/>
    <p:sldId id="632" r:id="rId24"/>
    <p:sldId id="323" r:id="rId25"/>
    <p:sldId id="324" r:id="rId26"/>
    <p:sldId id="325" r:id="rId27"/>
    <p:sldId id="326" r:id="rId28"/>
    <p:sldId id="727" r:id="rId29"/>
    <p:sldId id="634" r:id="rId30"/>
    <p:sldId id="737" r:id="rId31"/>
    <p:sldId id="741" r:id="rId32"/>
    <p:sldId id="328" r:id="rId33"/>
    <p:sldId id="619" r:id="rId34"/>
    <p:sldId id="738" r:id="rId35"/>
    <p:sldId id="672" r:id="rId36"/>
    <p:sldId id="673" r:id="rId37"/>
    <p:sldId id="674" r:id="rId38"/>
    <p:sldId id="675" r:id="rId39"/>
    <p:sldId id="676" r:id="rId40"/>
    <p:sldId id="677" r:id="rId41"/>
    <p:sldId id="678" r:id="rId42"/>
    <p:sldId id="679" r:id="rId43"/>
    <p:sldId id="681" r:id="rId44"/>
    <p:sldId id="680" r:id="rId45"/>
    <p:sldId id="729" r:id="rId46"/>
    <p:sldId id="682" r:id="rId47"/>
    <p:sldId id="683" r:id="rId48"/>
    <p:sldId id="684" r:id="rId49"/>
    <p:sldId id="691" r:id="rId50"/>
    <p:sldId id="730" r:id="rId51"/>
    <p:sldId id="608" r:id="rId52"/>
    <p:sldId id="611" r:id="rId53"/>
    <p:sldId id="332" r:id="rId54"/>
    <p:sldId id="617" r:id="rId55"/>
    <p:sldId id="615" r:id="rId56"/>
    <p:sldId id="613" r:id="rId57"/>
    <p:sldId id="614" r:id="rId58"/>
    <p:sldId id="736" r:id="rId59"/>
    <p:sldId id="696" r:id="rId60"/>
    <p:sldId id="622" r:id="rId61"/>
    <p:sldId id="700" r:id="rId62"/>
    <p:sldId id="701" r:id="rId63"/>
    <p:sldId id="699" r:id="rId64"/>
    <p:sldId id="703" r:id="rId65"/>
    <p:sldId id="704" r:id="rId66"/>
    <p:sldId id="698" r:id="rId67"/>
    <p:sldId id="697" r:id="rId68"/>
    <p:sldId id="695" r:id="rId69"/>
    <p:sldId id="705" r:id="rId70"/>
    <p:sldId id="707" r:id="rId71"/>
    <p:sldId id="706" r:id="rId72"/>
    <p:sldId id="708" r:id="rId73"/>
    <p:sldId id="709" r:id="rId74"/>
    <p:sldId id="710" r:id="rId75"/>
    <p:sldId id="711" r:id="rId76"/>
    <p:sldId id="712" r:id="rId77"/>
    <p:sldId id="739" r:id="rId78"/>
    <p:sldId id="719" r:id="rId79"/>
    <p:sldId id="720" r:id="rId80"/>
    <p:sldId id="721" r:id="rId81"/>
    <p:sldId id="722" r:id="rId82"/>
    <p:sldId id="731" r:id="rId83"/>
    <p:sldId id="732" r:id="rId84"/>
    <p:sldId id="733" r:id="rId85"/>
    <p:sldId id="734" r:id="rId86"/>
    <p:sldId id="735" r:id="rId87"/>
    <p:sldId id="716" r:id="rId88"/>
    <p:sldId id="723" r:id="rId89"/>
    <p:sldId id="714" r:id="rId90"/>
    <p:sldId id="742" r:id="rId91"/>
    <p:sldId id="743" r:id="rId92"/>
    <p:sldId id="685" r:id="rId93"/>
    <p:sldId id="724" r:id="rId94"/>
    <p:sldId id="612" r:id="rId95"/>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4660"/>
  </p:normalViewPr>
  <p:slideViewPr>
    <p:cSldViewPr snapToGrid="0">
      <p:cViewPr varScale="1">
        <p:scale>
          <a:sx n="81" d="100"/>
          <a:sy n="81" d="100"/>
        </p:scale>
        <p:origin x="152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4"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245" name="PlaceHolder 2"/>
          <p:cNvSpPr>
            <a:spLocks noGrp="1"/>
          </p:cNvSpPr>
          <p:nvPr>
            <p:ph type="hdr"/>
          </p:nvPr>
        </p:nvSpPr>
        <p:spPr>
          <a:xfrm>
            <a:off x="0" y="0"/>
            <a:ext cx="3372840" cy="502560"/>
          </a:xfrm>
          <a:prstGeom prst="rect">
            <a:avLst/>
          </a:prstGeom>
        </p:spPr>
        <p:txBody>
          <a:bodyPr lIns="0" tIns="0" rIns="0" bIns="0"/>
          <a:lstStyle/>
          <a:p>
            <a:r>
              <a:rPr lang="en-US" sz="1400">
                <a:latin typeface="Times New Roman"/>
              </a:rPr>
              <a:t>&lt;header&gt;</a:t>
            </a:r>
            <a:endParaRPr/>
          </a:p>
        </p:txBody>
      </p:sp>
      <p:sp>
        <p:nvSpPr>
          <p:cNvPr id="246" name="PlaceHolder 3"/>
          <p:cNvSpPr>
            <a:spLocks noGrp="1"/>
          </p:cNvSpPr>
          <p:nvPr>
            <p:ph type="dt"/>
          </p:nvPr>
        </p:nvSpPr>
        <p:spPr>
          <a:xfrm>
            <a:off x="4399200" y="0"/>
            <a:ext cx="3372840" cy="502560"/>
          </a:xfrm>
          <a:prstGeom prst="rect">
            <a:avLst/>
          </a:prstGeom>
        </p:spPr>
        <p:txBody>
          <a:bodyPr lIns="0" tIns="0" rIns="0" bIns="0"/>
          <a:lstStyle/>
          <a:p>
            <a:pPr algn="r"/>
            <a:r>
              <a:rPr lang="en-US" sz="1400">
                <a:latin typeface="Times New Roman"/>
              </a:rPr>
              <a:t>&lt;date/time&gt;</a:t>
            </a:r>
            <a:endParaRPr/>
          </a:p>
        </p:txBody>
      </p:sp>
      <p:sp>
        <p:nvSpPr>
          <p:cNvPr id="247" name="PlaceHolder 4"/>
          <p:cNvSpPr>
            <a:spLocks noGrp="1"/>
          </p:cNvSpPr>
          <p:nvPr>
            <p:ph type="ftr"/>
          </p:nvPr>
        </p:nvSpPr>
        <p:spPr>
          <a:xfrm>
            <a:off x="0" y="9555480"/>
            <a:ext cx="3372840" cy="502560"/>
          </a:xfrm>
          <a:prstGeom prst="rect">
            <a:avLst/>
          </a:prstGeom>
        </p:spPr>
        <p:txBody>
          <a:bodyPr lIns="0" tIns="0" rIns="0" bIns="0" anchor="b"/>
          <a:lstStyle/>
          <a:p>
            <a:r>
              <a:rPr lang="en-US" sz="1400">
                <a:latin typeface="Times New Roman"/>
              </a:rPr>
              <a:t>&lt;footer&gt;</a:t>
            </a:r>
            <a:endParaRPr/>
          </a:p>
        </p:txBody>
      </p:sp>
      <p:sp>
        <p:nvSpPr>
          <p:cNvPr id="248" name="PlaceHolder 5"/>
          <p:cNvSpPr>
            <a:spLocks noGrp="1"/>
          </p:cNvSpPr>
          <p:nvPr>
            <p:ph type="sldNum"/>
          </p:nvPr>
        </p:nvSpPr>
        <p:spPr>
          <a:xfrm>
            <a:off x="4399200" y="9555480"/>
            <a:ext cx="3372840" cy="502560"/>
          </a:xfrm>
          <a:prstGeom prst="rect">
            <a:avLst/>
          </a:prstGeom>
        </p:spPr>
        <p:txBody>
          <a:bodyPr lIns="0" tIns="0" rIns="0" bIns="0" anchor="b"/>
          <a:lstStyle/>
          <a:p>
            <a:pPr algn="r"/>
            <a:fld id="{3A813FCC-2FF6-44DE-BACE-B7F1966E4693}" type="slidenum">
              <a:rPr lang="en-US" sz="1400">
                <a:latin typeface="Times New Roman"/>
              </a:rPr>
              <a:t>‹#›</a:t>
            </a:fld>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32</a:t>
            </a:fld>
            <a:endParaRPr lang="en-US"/>
          </a:p>
        </p:txBody>
      </p:sp>
    </p:spTree>
    <p:extLst>
      <p:ext uri="{BB962C8B-B14F-4D97-AF65-F5344CB8AC3E}">
        <p14:creationId xmlns:p14="http://schemas.microsoft.com/office/powerpoint/2010/main" val="638629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43</a:t>
            </a:fld>
            <a:endParaRPr lang="en-US"/>
          </a:p>
        </p:txBody>
      </p:sp>
    </p:spTree>
    <p:extLst>
      <p:ext uri="{BB962C8B-B14F-4D97-AF65-F5344CB8AC3E}">
        <p14:creationId xmlns:p14="http://schemas.microsoft.com/office/powerpoint/2010/main" val="1367908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44</a:t>
            </a:fld>
            <a:endParaRPr lang="en-US"/>
          </a:p>
        </p:txBody>
      </p:sp>
    </p:spTree>
    <p:extLst>
      <p:ext uri="{BB962C8B-B14F-4D97-AF65-F5344CB8AC3E}">
        <p14:creationId xmlns:p14="http://schemas.microsoft.com/office/powerpoint/2010/main" val="559824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45</a:t>
            </a:fld>
            <a:endParaRPr lang="en-US"/>
          </a:p>
        </p:txBody>
      </p:sp>
    </p:spTree>
    <p:extLst>
      <p:ext uri="{BB962C8B-B14F-4D97-AF65-F5344CB8AC3E}">
        <p14:creationId xmlns:p14="http://schemas.microsoft.com/office/powerpoint/2010/main" val="1637311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46</a:t>
            </a:fld>
            <a:endParaRPr lang="en-US"/>
          </a:p>
        </p:txBody>
      </p:sp>
    </p:spTree>
    <p:extLst>
      <p:ext uri="{BB962C8B-B14F-4D97-AF65-F5344CB8AC3E}">
        <p14:creationId xmlns:p14="http://schemas.microsoft.com/office/powerpoint/2010/main" val="2331880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47</a:t>
            </a:fld>
            <a:endParaRPr lang="en-US"/>
          </a:p>
        </p:txBody>
      </p:sp>
    </p:spTree>
    <p:extLst>
      <p:ext uri="{BB962C8B-B14F-4D97-AF65-F5344CB8AC3E}">
        <p14:creationId xmlns:p14="http://schemas.microsoft.com/office/powerpoint/2010/main" val="4210310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48</a:t>
            </a:fld>
            <a:endParaRPr lang="en-US"/>
          </a:p>
        </p:txBody>
      </p:sp>
    </p:spTree>
    <p:extLst>
      <p:ext uri="{BB962C8B-B14F-4D97-AF65-F5344CB8AC3E}">
        <p14:creationId xmlns:p14="http://schemas.microsoft.com/office/powerpoint/2010/main" val="3491991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49</a:t>
            </a:fld>
            <a:endParaRPr lang="en-US"/>
          </a:p>
        </p:txBody>
      </p:sp>
    </p:spTree>
    <p:extLst>
      <p:ext uri="{BB962C8B-B14F-4D97-AF65-F5344CB8AC3E}">
        <p14:creationId xmlns:p14="http://schemas.microsoft.com/office/powerpoint/2010/main" val="1001517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58</a:t>
            </a:fld>
            <a:endParaRPr lang="en-US"/>
          </a:p>
        </p:txBody>
      </p:sp>
    </p:spTree>
    <p:extLst>
      <p:ext uri="{BB962C8B-B14F-4D97-AF65-F5344CB8AC3E}">
        <p14:creationId xmlns:p14="http://schemas.microsoft.com/office/powerpoint/2010/main" val="3548770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59</a:t>
            </a:fld>
            <a:endParaRPr lang="en-US"/>
          </a:p>
        </p:txBody>
      </p:sp>
    </p:spTree>
    <p:extLst>
      <p:ext uri="{BB962C8B-B14F-4D97-AF65-F5344CB8AC3E}">
        <p14:creationId xmlns:p14="http://schemas.microsoft.com/office/powerpoint/2010/main" val="2258453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64</a:t>
            </a:fld>
            <a:endParaRPr lang="en-US"/>
          </a:p>
        </p:txBody>
      </p:sp>
    </p:spTree>
    <p:extLst>
      <p:ext uri="{BB962C8B-B14F-4D97-AF65-F5344CB8AC3E}">
        <p14:creationId xmlns:p14="http://schemas.microsoft.com/office/powerpoint/2010/main" val="1114751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35</a:t>
            </a:fld>
            <a:endParaRPr lang="en-US"/>
          </a:p>
        </p:txBody>
      </p:sp>
    </p:spTree>
    <p:extLst>
      <p:ext uri="{BB962C8B-B14F-4D97-AF65-F5344CB8AC3E}">
        <p14:creationId xmlns:p14="http://schemas.microsoft.com/office/powerpoint/2010/main" val="2851697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65</a:t>
            </a:fld>
            <a:endParaRPr lang="en-US"/>
          </a:p>
        </p:txBody>
      </p:sp>
    </p:spTree>
    <p:extLst>
      <p:ext uri="{BB962C8B-B14F-4D97-AF65-F5344CB8AC3E}">
        <p14:creationId xmlns:p14="http://schemas.microsoft.com/office/powerpoint/2010/main" val="3722894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66</a:t>
            </a:fld>
            <a:endParaRPr lang="en-US"/>
          </a:p>
        </p:txBody>
      </p:sp>
    </p:spTree>
    <p:extLst>
      <p:ext uri="{BB962C8B-B14F-4D97-AF65-F5344CB8AC3E}">
        <p14:creationId xmlns:p14="http://schemas.microsoft.com/office/powerpoint/2010/main" val="3409181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67</a:t>
            </a:fld>
            <a:endParaRPr lang="en-US"/>
          </a:p>
        </p:txBody>
      </p:sp>
    </p:spTree>
    <p:extLst>
      <p:ext uri="{BB962C8B-B14F-4D97-AF65-F5344CB8AC3E}">
        <p14:creationId xmlns:p14="http://schemas.microsoft.com/office/powerpoint/2010/main" val="3600199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68</a:t>
            </a:fld>
            <a:endParaRPr lang="en-US"/>
          </a:p>
        </p:txBody>
      </p:sp>
    </p:spTree>
    <p:extLst>
      <p:ext uri="{BB962C8B-B14F-4D97-AF65-F5344CB8AC3E}">
        <p14:creationId xmlns:p14="http://schemas.microsoft.com/office/powerpoint/2010/main" val="1197218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69</a:t>
            </a:fld>
            <a:endParaRPr lang="en-US"/>
          </a:p>
        </p:txBody>
      </p:sp>
    </p:spTree>
    <p:extLst>
      <p:ext uri="{BB962C8B-B14F-4D97-AF65-F5344CB8AC3E}">
        <p14:creationId xmlns:p14="http://schemas.microsoft.com/office/powerpoint/2010/main" val="2218963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92</a:t>
            </a:fld>
            <a:endParaRPr lang="en-US"/>
          </a:p>
        </p:txBody>
      </p:sp>
    </p:spTree>
    <p:extLst>
      <p:ext uri="{BB962C8B-B14F-4D97-AF65-F5344CB8AC3E}">
        <p14:creationId xmlns:p14="http://schemas.microsoft.com/office/powerpoint/2010/main" val="3028301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93</a:t>
            </a:fld>
            <a:endParaRPr lang="en-US"/>
          </a:p>
        </p:txBody>
      </p:sp>
    </p:spTree>
    <p:extLst>
      <p:ext uri="{BB962C8B-B14F-4D97-AF65-F5344CB8AC3E}">
        <p14:creationId xmlns:p14="http://schemas.microsoft.com/office/powerpoint/2010/main" val="703136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36</a:t>
            </a:fld>
            <a:endParaRPr lang="en-US"/>
          </a:p>
        </p:txBody>
      </p:sp>
    </p:spTree>
    <p:extLst>
      <p:ext uri="{BB962C8B-B14F-4D97-AF65-F5344CB8AC3E}">
        <p14:creationId xmlns:p14="http://schemas.microsoft.com/office/powerpoint/2010/main" val="2649508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37</a:t>
            </a:fld>
            <a:endParaRPr lang="en-US"/>
          </a:p>
        </p:txBody>
      </p:sp>
    </p:spTree>
    <p:extLst>
      <p:ext uri="{BB962C8B-B14F-4D97-AF65-F5344CB8AC3E}">
        <p14:creationId xmlns:p14="http://schemas.microsoft.com/office/powerpoint/2010/main" val="1237343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38</a:t>
            </a:fld>
            <a:endParaRPr lang="en-US"/>
          </a:p>
        </p:txBody>
      </p:sp>
    </p:spTree>
    <p:extLst>
      <p:ext uri="{BB962C8B-B14F-4D97-AF65-F5344CB8AC3E}">
        <p14:creationId xmlns:p14="http://schemas.microsoft.com/office/powerpoint/2010/main" val="253930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39</a:t>
            </a:fld>
            <a:endParaRPr lang="en-US"/>
          </a:p>
        </p:txBody>
      </p:sp>
    </p:spTree>
    <p:extLst>
      <p:ext uri="{BB962C8B-B14F-4D97-AF65-F5344CB8AC3E}">
        <p14:creationId xmlns:p14="http://schemas.microsoft.com/office/powerpoint/2010/main" val="2980985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40</a:t>
            </a:fld>
            <a:endParaRPr lang="en-US"/>
          </a:p>
        </p:txBody>
      </p:sp>
    </p:spTree>
    <p:extLst>
      <p:ext uri="{BB962C8B-B14F-4D97-AF65-F5344CB8AC3E}">
        <p14:creationId xmlns:p14="http://schemas.microsoft.com/office/powerpoint/2010/main" val="155508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41</a:t>
            </a:fld>
            <a:endParaRPr lang="en-US"/>
          </a:p>
        </p:txBody>
      </p:sp>
    </p:spTree>
    <p:extLst>
      <p:ext uri="{BB962C8B-B14F-4D97-AF65-F5344CB8AC3E}">
        <p14:creationId xmlns:p14="http://schemas.microsoft.com/office/powerpoint/2010/main" val="4019875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a:prstGeom prst="rect">
            <a:avLst/>
          </a:prstGeo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65F5D3C-9EAF-40D4-A94D-C37A164D1E4D}" type="slidenum">
              <a:rPr lang="en-US" smtClean="0"/>
              <a:pPr>
                <a:defRPr/>
              </a:pPr>
              <a:t>42</a:t>
            </a:fld>
            <a:endParaRPr lang="en-US"/>
          </a:p>
        </p:txBody>
      </p:sp>
    </p:spTree>
    <p:extLst>
      <p:ext uri="{BB962C8B-B14F-4D97-AF65-F5344CB8AC3E}">
        <p14:creationId xmlns:p14="http://schemas.microsoft.com/office/powerpoint/2010/main" val="924174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71" name="PlaceHolder 2"/>
          <p:cNvSpPr>
            <a:spLocks noGrp="1"/>
          </p:cNvSpPr>
          <p:nvPr>
            <p:ph type="body"/>
          </p:nvPr>
        </p:nvSpPr>
        <p:spPr>
          <a:xfrm>
            <a:off x="457200" y="1604520"/>
            <a:ext cx="8229240" cy="1896840"/>
          </a:xfrm>
          <a:prstGeom prst="rect">
            <a:avLst/>
          </a:prstGeom>
        </p:spPr>
        <p:txBody>
          <a:bodyPr lIns="0" tIns="0" rIns="0" bIns="0"/>
          <a:lstStyle/>
          <a:p>
            <a:endParaRPr/>
          </a:p>
        </p:txBody>
      </p:sp>
      <p:sp>
        <p:nvSpPr>
          <p:cNvPr id="72" name="PlaceHolder 3"/>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74"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75"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76" name="PlaceHolder 4"/>
          <p:cNvSpPr>
            <a:spLocks noGrp="1"/>
          </p:cNvSpPr>
          <p:nvPr>
            <p:ph type="body"/>
          </p:nvPr>
        </p:nvSpPr>
        <p:spPr>
          <a:xfrm>
            <a:off x="4674240" y="3682080"/>
            <a:ext cx="4015800" cy="1896840"/>
          </a:xfrm>
          <a:prstGeom prst="rect">
            <a:avLst/>
          </a:prstGeom>
        </p:spPr>
        <p:txBody>
          <a:bodyPr lIns="0" tIns="0" rIns="0" bIns="0"/>
          <a:lstStyle/>
          <a:p>
            <a:endParaRPr/>
          </a:p>
        </p:txBody>
      </p:sp>
      <p:sp>
        <p:nvSpPr>
          <p:cNvPr id="77" name="PlaceHolder 5"/>
          <p:cNvSpPr>
            <a:spLocks noGrp="1"/>
          </p:cNvSpPr>
          <p:nvPr>
            <p:ph type="body"/>
          </p:nvPr>
        </p:nvSpPr>
        <p:spPr>
          <a:xfrm>
            <a:off x="457200" y="3682080"/>
            <a:ext cx="4015800" cy="189684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79" name="PlaceHolder 2"/>
          <p:cNvSpPr>
            <a:spLocks noGrp="1"/>
          </p:cNvSpPr>
          <p:nvPr>
            <p:ph type="body"/>
          </p:nvPr>
        </p:nvSpPr>
        <p:spPr>
          <a:xfrm>
            <a:off x="457200" y="1604520"/>
            <a:ext cx="8229240" cy="3977280"/>
          </a:xfrm>
          <a:prstGeom prst="rect">
            <a:avLst/>
          </a:prstGeom>
        </p:spPr>
        <p:txBody>
          <a:bodyPr lIns="0" tIns="0" rIns="0" bIns="0"/>
          <a:lstStyle/>
          <a:p>
            <a:endParaRPr/>
          </a:p>
        </p:txBody>
      </p:sp>
      <p:sp>
        <p:nvSpPr>
          <p:cNvPr id="80" name="PlaceHolder 3"/>
          <p:cNvSpPr>
            <a:spLocks noGrp="1"/>
          </p:cNvSpPr>
          <p:nvPr>
            <p:ph type="body"/>
          </p:nvPr>
        </p:nvSpPr>
        <p:spPr>
          <a:xfrm>
            <a:off x="457200" y="1604520"/>
            <a:ext cx="8229240" cy="3977280"/>
          </a:xfrm>
          <a:prstGeom prst="rect">
            <a:avLst/>
          </a:prstGeom>
        </p:spPr>
        <p:txBody>
          <a:bodyPr lIns="0" tIns="0" rIns="0" bIns="0"/>
          <a:lstStyle/>
          <a:p>
            <a:endParaRPr/>
          </a:p>
        </p:txBody>
      </p:sp>
      <p:pic>
        <p:nvPicPr>
          <p:cNvPr id="81" name="Picture 80"/>
          <p:cNvPicPr/>
          <p:nvPr/>
        </p:nvPicPr>
        <p:blipFill>
          <a:blip r:embed="rId2"/>
          <a:stretch>
            <a:fillRect/>
          </a:stretch>
        </p:blipFill>
        <p:spPr>
          <a:xfrm>
            <a:off x="2079000" y="1604520"/>
            <a:ext cx="4984920" cy="3977280"/>
          </a:xfrm>
          <a:prstGeom prst="rect">
            <a:avLst/>
          </a:prstGeom>
          <a:ln>
            <a:noFill/>
          </a:ln>
        </p:spPr>
      </p:pic>
      <p:pic>
        <p:nvPicPr>
          <p:cNvPr id="82" name="Picture 81"/>
          <p:cNvPicPr/>
          <p:nvPr/>
        </p:nvPicPr>
        <p:blipFill>
          <a:blip r:embed="rId2"/>
          <a:stretch>
            <a:fillRect/>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0626"/>
            <a:ext cx="8229600" cy="4935538"/>
          </a:xfrm>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8"/>
          <p:cNvSpPr>
            <a:spLocks noGrp="1" noChangeArrowheads="1"/>
          </p:cNvSpPr>
          <p:nvPr>
            <p:ph type="title"/>
          </p:nvPr>
        </p:nvSpPr>
        <p:spPr bwMode="white">
          <a:xfrm>
            <a:off x="2934703" y="142875"/>
            <a:ext cx="5293894" cy="628650"/>
          </a:xfrm>
          <a:prstGeom prst="rect">
            <a:avLst/>
          </a:prstGeom>
          <a:noFill/>
          <a:ln w="9525">
            <a:noFill/>
            <a:miter lim="800000"/>
            <a:headEnd/>
            <a:tailEnd/>
          </a:ln>
          <a:effectLst>
            <a:outerShdw dist="17961" dir="2700000" algn="ctr" rotWithShape="0">
              <a:schemeClr val="tx1"/>
            </a:outerShdw>
          </a:effectLst>
        </p:spPr>
        <p:txBody>
          <a:bodyPr vert="horz" wrap="square" lIns="91440" tIns="45720" rIns="91440" bIns="45720" numCol="1" anchor="ctr" anchorCtr="0" compatLnSpc="1">
            <a:prstTxWarp prst="textNoShape">
              <a:avLst/>
            </a:prstTxWarp>
          </a:bodyPr>
          <a:lstStyle>
            <a:lvl1pPr>
              <a:defRPr sz="2400">
                <a:latin typeface="+mn-lt"/>
              </a:defRPr>
            </a:lvl1pPr>
          </a:lstStyle>
          <a:p>
            <a:pPr lvl="0"/>
            <a:r>
              <a:rPr lang="en-US" dirty="0"/>
              <a:t>Click</a:t>
            </a:r>
          </a:p>
        </p:txBody>
      </p:sp>
      <p:sp>
        <p:nvSpPr>
          <p:cNvPr id="5" name="Slide Number Placeholder 3"/>
          <p:cNvSpPr>
            <a:spLocks noGrp="1"/>
          </p:cNvSpPr>
          <p:nvPr>
            <p:ph type="sldNum" sz="quarter" idx="12"/>
          </p:nvPr>
        </p:nvSpPr>
        <p:spPr>
          <a:xfrm>
            <a:off x="8494776" y="6462611"/>
            <a:ext cx="612648" cy="365125"/>
          </a:xfrm>
          <a:prstGeom prst="rect">
            <a:avLst/>
          </a:prstGeom>
        </p:spPr>
        <p:txBody>
          <a:bodyPr/>
          <a:lstStyle/>
          <a:p>
            <a:pPr fontAlgn="auto">
              <a:spcBef>
                <a:spcPts val="0"/>
              </a:spcBef>
              <a:spcAft>
                <a:spcPts val="0"/>
              </a:spcAft>
            </a:pPr>
            <a:fld id="{89F2C004-2715-FE49-B628-06E74F704CD7}" type="slidenum">
              <a:rPr lang="en-US" sz="1800" b="0" smtClean="0">
                <a:solidFill>
                  <a:prstClr val="white"/>
                </a:solidFill>
                <a:latin typeface="Arial"/>
              </a:rPr>
              <a:pPr fontAlgn="auto">
                <a:spcBef>
                  <a:spcPts val="0"/>
                </a:spcBef>
                <a:spcAft>
                  <a:spcPts val="0"/>
                </a:spcAft>
              </a:pPr>
              <a:t>‹#›</a:t>
            </a:fld>
            <a:endParaRPr lang="en-US" sz="1800" b="0" dirty="0">
              <a:solidFill>
                <a:prstClr val="white"/>
              </a:solidFill>
              <a:latin typeface="Arial"/>
            </a:endParaRPr>
          </a:p>
        </p:txBody>
      </p:sp>
    </p:spTree>
    <p:extLst>
      <p:ext uri="{BB962C8B-B14F-4D97-AF65-F5344CB8AC3E}">
        <p14:creationId xmlns:p14="http://schemas.microsoft.com/office/powerpoint/2010/main" val="349545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50" name="PlaceHolder 2"/>
          <p:cNvSpPr>
            <a:spLocks noGrp="1"/>
          </p:cNvSpPr>
          <p:nvPr>
            <p:ph type="subTitle"/>
          </p:nvPr>
        </p:nvSpPr>
        <p:spPr>
          <a:xfrm>
            <a:off x="457200" y="1604520"/>
            <a:ext cx="8229240" cy="3977640"/>
          </a:xfrm>
          <a:prstGeom prst="rect">
            <a:avLst/>
          </a:prstGeom>
        </p:spPr>
        <p:txBody>
          <a:bodyPr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52" name="PlaceHolder 2"/>
          <p:cNvSpPr>
            <a:spLocks noGrp="1"/>
          </p:cNvSpPr>
          <p:nvPr>
            <p:ph type="body"/>
          </p:nvPr>
        </p:nvSpPr>
        <p:spPr>
          <a:xfrm>
            <a:off x="457200" y="1604520"/>
            <a:ext cx="8229240" cy="397728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55" name="PlaceHolder 3"/>
          <p:cNvSpPr>
            <a:spLocks noGrp="1"/>
          </p:cNvSpPr>
          <p:nvPr>
            <p:ph type="body"/>
          </p:nvPr>
        </p:nvSpPr>
        <p:spPr>
          <a:xfrm>
            <a:off x="4674240" y="1604520"/>
            <a:ext cx="4015800" cy="397728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73600"/>
            <a:ext cx="8229240" cy="530820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59"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60" name="PlaceHolder 3"/>
          <p:cNvSpPr>
            <a:spLocks noGrp="1"/>
          </p:cNvSpPr>
          <p:nvPr>
            <p:ph type="body"/>
          </p:nvPr>
        </p:nvSpPr>
        <p:spPr>
          <a:xfrm>
            <a:off x="457200" y="3682080"/>
            <a:ext cx="4015800" cy="1896840"/>
          </a:xfrm>
          <a:prstGeom prst="rect">
            <a:avLst/>
          </a:prstGeom>
        </p:spPr>
        <p:txBody>
          <a:bodyPr lIns="0" tIns="0" rIns="0" bIns="0"/>
          <a:lstStyle/>
          <a:p>
            <a:endParaRPr/>
          </a:p>
        </p:txBody>
      </p:sp>
      <p:sp>
        <p:nvSpPr>
          <p:cNvPr id="61" name="PlaceHolder 4"/>
          <p:cNvSpPr>
            <a:spLocks noGrp="1"/>
          </p:cNvSpPr>
          <p:nvPr>
            <p:ph type="body"/>
          </p:nvPr>
        </p:nvSpPr>
        <p:spPr>
          <a:xfrm>
            <a:off x="4674240" y="1604520"/>
            <a:ext cx="4015800" cy="397728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63"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64"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65" name="PlaceHolder 4"/>
          <p:cNvSpPr>
            <a:spLocks noGrp="1"/>
          </p:cNvSpPr>
          <p:nvPr>
            <p:ph type="body"/>
          </p:nvPr>
        </p:nvSpPr>
        <p:spPr>
          <a:xfrm>
            <a:off x="4674240" y="3682080"/>
            <a:ext cx="4015800" cy="189684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67"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68"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69" name="PlaceHolder 4"/>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dirty="0">
                <a:latin typeface="Arial"/>
              </a:rPr>
              <a:t>Click to edit the title text format</a:t>
            </a:r>
            <a:endParaRPr dirty="0"/>
          </a:p>
        </p:txBody>
      </p:sp>
      <p:sp>
        <p:nvSpPr>
          <p:cNvPr id="48" name="PlaceHolder 2"/>
          <p:cNvSpPr>
            <a:spLocks noGrp="1"/>
          </p:cNvSpPr>
          <p:nvPr>
            <p:ph type="body"/>
          </p:nvPr>
        </p:nvSpPr>
        <p:spPr>
          <a:xfrm>
            <a:off x="457200" y="1604520"/>
            <a:ext cx="8229240" cy="3977280"/>
          </a:xfrm>
          <a:prstGeom prst="rect">
            <a:avLst/>
          </a:prstGeom>
        </p:spPr>
        <p:txBody>
          <a:bodyPr lIns="0" tIns="0" rIns="0" bIns="0"/>
          <a:lstStyle/>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Courier New" panose="02070309020205020404" pitchFamily="49" charset="0"/>
          <a:ea typeface="+mj-ea"/>
          <a:cs typeface="Courier New" panose="02070309020205020404" pitchFamily="49"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ourier New" panose="02070309020205020404" pitchFamily="49" charset="0"/>
          <a:ea typeface="+mn-ea"/>
          <a:cs typeface="Courier New" panose="02070309020205020404" pitchFamily="49"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urier New" panose="02070309020205020404" pitchFamily="49" charset="0"/>
          <a:ea typeface="+mn-ea"/>
          <a:cs typeface="Courier New" panose="02070309020205020404" pitchFamily="49"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urier New" panose="02070309020205020404" pitchFamily="49" charset="0"/>
          <a:ea typeface="+mn-ea"/>
          <a:cs typeface="Courier New" panose="02070309020205020404" pitchFamily="49"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urier New" panose="02070309020205020404" pitchFamily="49" charset="0"/>
          <a:ea typeface="+mn-ea"/>
          <a:cs typeface="Courier New" panose="02070309020205020404" pitchFamily="49"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urier New" panose="02070309020205020404" pitchFamily="49" charset="0"/>
          <a:ea typeface="+mn-ea"/>
          <a:cs typeface="Courier New" panose="02070309020205020404" pitchFamily="49"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urier New" panose="02070309020205020404" pitchFamily="49" charset="0"/>
          <a:ea typeface="+mn-ea"/>
          <a:cs typeface="Courier New" panose="02070309020205020404" pitchFamily="49"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urier New" panose="02070309020205020404" pitchFamily="49" charset="0"/>
          <a:ea typeface="+mn-ea"/>
          <a:cs typeface="Courier New" panose="02070309020205020404" pitchFamily="49"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pload.wikimedia.org/wikipedia/commons/1/1b/Linux_Distribution_Timeline.svg"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80" y="1776487"/>
            <a:ext cx="8229240" cy="1483548"/>
          </a:xfrm>
        </p:spPr>
        <p:txBody>
          <a:bodyPr/>
          <a:lstStyle/>
          <a:p>
            <a:pPr algn="ctr"/>
            <a:r>
              <a:rPr lang="en-US" sz="2800" b="1" dirty="0">
                <a:latin typeface="Courier New" panose="02070309020205020404" pitchFamily="49" charset="0"/>
                <a:cs typeface="Courier New" panose="02070309020205020404" pitchFamily="49" charset="0"/>
              </a:rPr>
              <a:t>COMP 5350 / 6350 / 6356</a:t>
            </a:r>
            <a:br>
              <a:rPr lang="en-US" sz="2800" b="1" dirty="0">
                <a:latin typeface="Courier New" panose="02070309020205020404" pitchFamily="49" charset="0"/>
                <a:cs typeface="Courier New" panose="02070309020205020404" pitchFamily="49" charset="0"/>
              </a:rPr>
            </a:br>
            <a:br>
              <a:rPr lang="en-US" sz="2800" b="1" dirty="0">
                <a:latin typeface="Courier New" panose="02070309020205020404" pitchFamily="49" charset="0"/>
                <a:cs typeface="Courier New" panose="02070309020205020404" pitchFamily="49" charset="0"/>
              </a:rPr>
            </a:br>
            <a:r>
              <a:rPr lang="en-US" sz="2800" b="1" dirty="0">
                <a:latin typeface="Courier New" panose="02070309020205020404" pitchFamily="49" charset="0"/>
                <a:cs typeface="Courier New" panose="02070309020205020404" pitchFamily="49" charset="0"/>
              </a:rPr>
              <a:t>Digital Forensics</a:t>
            </a:r>
            <a:br>
              <a:rPr lang="en-US" sz="2800" b="1" dirty="0">
                <a:latin typeface="Courier New" panose="02070309020205020404" pitchFamily="49" charset="0"/>
                <a:cs typeface="Courier New" panose="02070309020205020404" pitchFamily="49" charset="0"/>
              </a:rPr>
            </a:br>
            <a:r>
              <a:rPr lang="en-US" sz="2800" b="1" dirty="0">
                <a:latin typeface="Courier New" panose="02070309020205020404" pitchFamily="49" charset="0"/>
                <a:cs typeface="Courier New" panose="02070309020205020404" pitchFamily="49" charset="0"/>
              </a:rPr>
              <a:t>Spring 2019</a:t>
            </a:r>
          </a:p>
        </p:txBody>
      </p:sp>
      <p:pic>
        <p:nvPicPr>
          <p:cNvPr id="4" name="Picture 3" descr="A close up of a sign&#10;&#10;Description automatically generated">
            <a:extLst>
              <a:ext uri="{FF2B5EF4-FFF2-40B4-BE49-F238E27FC236}">
                <a16:creationId xmlns:a16="http://schemas.microsoft.com/office/drawing/2014/main" id="{DFAF9D34-E989-4DF7-AB96-39BA6CAB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8231" y="4706266"/>
            <a:ext cx="4387537" cy="1193410"/>
          </a:xfrm>
          <a:prstGeom prst="rect">
            <a:avLst/>
          </a:prstGeom>
        </p:spPr>
      </p:pic>
    </p:spTree>
    <p:extLst>
      <p:ext uri="{BB962C8B-B14F-4D97-AF65-F5344CB8AC3E}">
        <p14:creationId xmlns:p14="http://schemas.microsoft.com/office/powerpoint/2010/main" val="1345310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2059606" y="160256"/>
            <a:ext cx="5289840"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Linux Distribution Development Timeline</a:t>
            </a:r>
            <a:endParaRPr dirty="0">
              <a:latin typeface="Courier New" panose="02070309020205020404" pitchFamily="49" charset="0"/>
              <a:cs typeface="Courier New" panose="02070309020205020404" pitchFamily="49" charset="0"/>
            </a:endParaRPr>
          </a:p>
        </p:txBody>
      </p:sp>
      <p:pic>
        <p:nvPicPr>
          <p:cNvPr id="3" name="Picture 2">
            <a:hlinkClick r:id="rId2"/>
            <a:extLst>
              <a:ext uri="{FF2B5EF4-FFF2-40B4-BE49-F238E27FC236}">
                <a16:creationId xmlns:a16="http://schemas.microsoft.com/office/drawing/2014/main" id="{180F9601-13CD-4598-992D-E1219B0ACA8E}"/>
              </a:ext>
            </a:extLst>
          </p:cNvPr>
          <p:cNvPicPr>
            <a:picLocks noChangeAspect="1"/>
          </p:cNvPicPr>
          <p:nvPr/>
        </p:nvPicPr>
        <p:blipFill>
          <a:blip r:embed="rId3"/>
          <a:stretch>
            <a:fillRect/>
          </a:stretch>
        </p:blipFill>
        <p:spPr>
          <a:xfrm>
            <a:off x="315798" y="1677564"/>
            <a:ext cx="8512404" cy="3502871"/>
          </a:xfrm>
          <a:prstGeom prst="rect">
            <a:avLst/>
          </a:prstGeom>
          <a:ln>
            <a:solidFill>
              <a:schemeClr val="tx1"/>
            </a:solidFill>
          </a:ln>
        </p:spPr>
      </p:pic>
    </p:spTree>
    <p:extLst>
      <p:ext uri="{BB962C8B-B14F-4D97-AF65-F5344CB8AC3E}">
        <p14:creationId xmlns:p14="http://schemas.microsoft.com/office/powerpoint/2010/main" val="18688298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510192" y="3190461"/>
            <a:ext cx="6123616" cy="477078"/>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Linux Shells</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823576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94267" y="565607"/>
            <a:ext cx="8918065" cy="2239582"/>
          </a:xfrm>
          <a:prstGeom prst="rect">
            <a:avLst/>
          </a:prstGeom>
          <a:noFill/>
          <a:ln>
            <a:noFill/>
          </a:ln>
        </p:spPr>
        <p:txBody>
          <a:bodyPr lIns="90000" tIns="45000" rIns="90000" bIns="45000"/>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Access to Linux kernel and user spaces can be accomplished through a CLI</a:t>
            </a: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Linux Shell Examples:</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“Bourne Shell” (bash)</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“C Shell” (</a:t>
            </a:r>
            <a:r>
              <a:rPr lang="en-US" b="1" dirty="0" err="1">
                <a:solidFill>
                  <a:srgbClr val="000000"/>
                </a:solidFill>
                <a:latin typeface="Courier New" panose="02070309020205020404" pitchFamily="49" charset="0"/>
                <a:cs typeface="Courier New" panose="02070309020205020404" pitchFamily="49" charset="0"/>
              </a:rPr>
              <a:t>csh</a:t>
            </a:r>
            <a:r>
              <a:rPr lang="en-US" b="1" dirty="0">
                <a:solidFill>
                  <a:srgbClr val="000000"/>
                </a:solidFill>
                <a:latin typeface="Courier New" panose="02070309020205020404" pitchFamily="49" charset="0"/>
                <a:cs typeface="Courier New" panose="02070309020205020404" pitchFamily="49" charset="0"/>
              </a:rPr>
              <a:t>)</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“TENEX Shell” (</a:t>
            </a:r>
            <a:r>
              <a:rPr lang="en-US" b="1" dirty="0" err="1">
                <a:solidFill>
                  <a:srgbClr val="000000"/>
                </a:solidFill>
                <a:latin typeface="Courier New" panose="02070309020205020404" pitchFamily="49" charset="0"/>
                <a:cs typeface="Courier New" panose="02070309020205020404" pitchFamily="49" charset="0"/>
              </a:rPr>
              <a:t>tcsh</a:t>
            </a:r>
            <a:r>
              <a:rPr lang="en-US" b="1" dirty="0">
                <a:solidFill>
                  <a:srgbClr val="000000"/>
                </a:solidFill>
                <a:latin typeface="Courier New" panose="02070309020205020404" pitchFamily="49" charset="0"/>
                <a:cs typeface="Courier New" panose="02070309020205020404" pitchFamily="49" charset="0"/>
              </a:rPr>
              <a:t>)</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“Z Shell” (zsh)</a:t>
            </a:r>
          </a:p>
        </p:txBody>
      </p:sp>
      <p:sp>
        <p:nvSpPr>
          <p:cNvPr id="252" name="CustomShape 2"/>
          <p:cNvSpPr/>
          <p:nvPr/>
        </p:nvSpPr>
        <p:spPr>
          <a:xfrm>
            <a:off x="2078460" y="47135"/>
            <a:ext cx="5289840" cy="546755"/>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Linux Shells</a:t>
            </a:r>
            <a:endParaRPr dirty="0">
              <a:latin typeface="Courier New" panose="02070309020205020404" pitchFamily="49" charset="0"/>
              <a:cs typeface="Courier New" panose="02070309020205020404" pitchFamily="49" charset="0"/>
            </a:endParaRPr>
          </a:p>
        </p:txBody>
      </p:sp>
      <p:sp>
        <p:nvSpPr>
          <p:cNvPr id="6" name="Oval 5">
            <a:extLst>
              <a:ext uri="{FF2B5EF4-FFF2-40B4-BE49-F238E27FC236}">
                <a16:creationId xmlns:a16="http://schemas.microsoft.com/office/drawing/2014/main" id="{9EBDEF11-81A4-4BE5-B864-695C42C03EF2}"/>
              </a:ext>
            </a:extLst>
          </p:cNvPr>
          <p:cNvSpPr/>
          <p:nvPr/>
        </p:nvSpPr>
        <p:spPr>
          <a:xfrm>
            <a:off x="1329181" y="2908739"/>
            <a:ext cx="1924141" cy="6268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Courier New" panose="02070309020205020404" pitchFamily="49" charset="0"/>
                <a:cs typeface="Courier New" panose="02070309020205020404" pitchFamily="49" charset="0"/>
              </a:rPr>
              <a:t>Application</a:t>
            </a:r>
          </a:p>
        </p:txBody>
      </p:sp>
      <p:sp>
        <p:nvSpPr>
          <p:cNvPr id="3" name="Rectangle: Rounded Corners 2">
            <a:extLst>
              <a:ext uri="{FF2B5EF4-FFF2-40B4-BE49-F238E27FC236}">
                <a16:creationId xmlns:a16="http://schemas.microsoft.com/office/drawing/2014/main" id="{4201083E-D60C-41FC-B4BB-6E7C6D97D239}"/>
              </a:ext>
            </a:extLst>
          </p:cNvPr>
          <p:cNvSpPr/>
          <p:nvPr/>
        </p:nvSpPr>
        <p:spPr>
          <a:xfrm>
            <a:off x="1652273" y="4195162"/>
            <a:ext cx="1296805" cy="60356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ourier New" panose="02070309020205020404" pitchFamily="49" charset="0"/>
                <a:cs typeface="Courier New" panose="02070309020205020404" pitchFamily="49" charset="0"/>
              </a:rPr>
              <a:t>Shell</a:t>
            </a:r>
          </a:p>
        </p:txBody>
      </p:sp>
      <p:sp>
        <p:nvSpPr>
          <p:cNvPr id="4" name="Rectangle 3">
            <a:extLst>
              <a:ext uri="{FF2B5EF4-FFF2-40B4-BE49-F238E27FC236}">
                <a16:creationId xmlns:a16="http://schemas.microsoft.com/office/drawing/2014/main" id="{18CD396F-010A-428B-A0F7-4D477901BB2E}"/>
              </a:ext>
            </a:extLst>
          </p:cNvPr>
          <p:cNvSpPr/>
          <p:nvPr/>
        </p:nvSpPr>
        <p:spPr>
          <a:xfrm>
            <a:off x="1652273" y="5412970"/>
            <a:ext cx="4022186" cy="4433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ourier New" panose="02070309020205020404" pitchFamily="49" charset="0"/>
                <a:cs typeface="Courier New" panose="02070309020205020404" pitchFamily="49" charset="0"/>
              </a:rPr>
              <a:t>Linux Kernel</a:t>
            </a:r>
          </a:p>
        </p:txBody>
      </p:sp>
      <p:sp>
        <p:nvSpPr>
          <p:cNvPr id="9" name="Rectangle 8">
            <a:extLst>
              <a:ext uri="{FF2B5EF4-FFF2-40B4-BE49-F238E27FC236}">
                <a16:creationId xmlns:a16="http://schemas.microsoft.com/office/drawing/2014/main" id="{C4AFF807-B305-458F-B4E8-AA2AD5A65BDF}"/>
              </a:ext>
            </a:extLst>
          </p:cNvPr>
          <p:cNvSpPr/>
          <p:nvPr/>
        </p:nvSpPr>
        <p:spPr>
          <a:xfrm>
            <a:off x="1652273" y="6376258"/>
            <a:ext cx="4022186" cy="4433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ourier New" panose="02070309020205020404" pitchFamily="49" charset="0"/>
                <a:cs typeface="Courier New" panose="02070309020205020404" pitchFamily="49" charset="0"/>
              </a:rPr>
              <a:t>System Hardware</a:t>
            </a:r>
          </a:p>
        </p:txBody>
      </p:sp>
      <p:sp>
        <p:nvSpPr>
          <p:cNvPr id="5" name="Oval 4">
            <a:extLst>
              <a:ext uri="{FF2B5EF4-FFF2-40B4-BE49-F238E27FC236}">
                <a16:creationId xmlns:a16="http://schemas.microsoft.com/office/drawing/2014/main" id="{A5EC9635-39CE-4C7B-832F-DF25A63A9E40}"/>
              </a:ext>
            </a:extLst>
          </p:cNvPr>
          <p:cNvSpPr/>
          <p:nvPr/>
        </p:nvSpPr>
        <p:spPr>
          <a:xfrm>
            <a:off x="4614420" y="2741410"/>
            <a:ext cx="860982" cy="8395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Courier New" panose="02070309020205020404" pitchFamily="49" charset="0"/>
                <a:cs typeface="Courier New" panose="02070309020205020404" pitchFamily="49" charset="0"/>
              </a:rPr>
              <a:t>User</a:t>
            </a:r>
          </a:p>
        </p:txBody>
      </p:sp>
      <p:sp>
        <p:nvSpPr>
          <p:cNvPr id="11" name="Rectangle: Rounded Corners 10">
            <a:extLst>
              <a:ext uri="{FF2B5EF4-FFF2-40B4-BE49-F238E27FC236}">
                <a16:creationId xmlns:a16="http://schemas.microsoft.com/office/drawing/2014/main" id="{FED9AC52-BA4A-4E2A-9994-32691284643B}"/>
              </a:ext>
            </a:extLst>
          </p:cNvPr>
          <p:cNvSpPr/>
          <p:nvPr/>
        </p:nvSpPr>
        <p:spPr>
          <a:xfrm>
            <a:off x="4377654" y="4195162"/>
            <a:ext cx="1296805" cy="60356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ourier New" panose="02070309020205020404" pitchFamily="49" charset="0"/>
                <a:cs typeface="Courier New" panose="02070309020205020404" pitchFamily="49" charset="0"/>
              </a:rPr>
              <a:t>Shell</a:t>
            </a:r>
          </a:p>
        </p:txBody>
      </p:sp>
      <p:sp>
        <p:nvSpPr>
          <p:cNvPr id="12" name="Oval 11">
            <a:extLst>
              <a:ext uri="{FF2B5EF4-FFF2-40B4-BE49-F238E27FC236}">
                <a16:creationId xmlns:a16="http://schemas.microsoft.com/office/drawing/2014/main" id="{270E595C-C8BC-4229-91C7-1DDF28521DF8}"/>
              </a:ext>
            </a:extLst>
          </p:cNvPr>
          <p:cNvSpPr/>
          <p:nvPr/>
        </p:nvSpPr>
        <p:spPr>
          <a:xfrm>
            <a:off x="6909847" y="4174335"/>
            <a:ext cx="2013637" cy="62688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Courier New" panose="02070309020205020404" pitchFamily="49" charset="0"/>
                <a:cs typeface="Courier New" panose="02070309020205020404" pitchFamily="49" charset="0"/>
              </a:rPr>
              <a:t>Application</a:t>
            </a:r>
          </a:p>
        </p:txBody>
      </p:sp>
      <p:sp>
        <p:nvSpPr>
          <p:cNvPr id="8" name="Arrow: Up-Down 7">
            <a:extLst>
              <a:ext uri="{FF2B5EF4-FFF2-40B4-BE49-F238E27FC236}">
                <a16:creationId xmlns:a16="http://schemas.microsoft.com/office/drawing/2014/main" id="{C3AF3BA2-3B05-431D-AD41-C2A796D0E9AE}"/>
              </a:ext>
            </a:extLst>
          </p:cNvPr>
          <p:cNvSpPr/>
          <p:nvPr/>
        </p:nvSpPr>
        <p:spPr>
          <a:xfrm>
            <a:off x="4877895" y="3639172"/>
            <a:ext cx="334032" cy="524509"/>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Up-Down 14">
            <a:extLst>
              <a:ext uri="{FF2B5EF4-FFF2-40B4-BE49-F238E27FC236}">
                <a16:creationId xmlns:a16="http://schemas.microsoft.com/office/drawing/2014/main" id="{9AE9CB6F-D1C4-47AC-A3EB-88B69C47A19F}"/>
              </a:ext>
            </a:extLst>
          </p:cNvPr>
          <p:cNvSpPr/>
          <p:nvPr/>
        </p:nvSpPr>
        <p:spPr>
          <a:xfrm>
            <a:off x="2133659" y="3639172"/>
            <a:ext cx="334032" cy="524509"/>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Up-Down 15">
            <a:extLst>
              <a:ext uri="{FF2B5EF4-FFF2-40B4-BE49-F238E27FC236}">
                <a16:creationId xmlns:a16="http://schemas.microsoft.com/office/drawing/2014/main" id="{250F7035-966B-4495-B43E-E00BF593D5EC}"/>
              </a:ext>
            </a:extLst>
          </p:cNvPr>
          <p:cNvSpPr/>
          <p:nvPr/>
        </p:nvSpPr>
        <p:spPr>
          <a:xfrm>
            <a:off x="4877895" y="4841038"/>
            <a:ext cx="334032" cy="524509"/>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Up-Down 16">
            <a:extLst>
              <a:ext uri="{FF2B5EF4-FFF2-40B4-BE49-F238E27FC236}">
                <a16:creationId xmlns:a16="http://schemas.microsoft.com/office/drawing/2014/main" id="{76F1E646-D81A-417C-B7F7-24828905AC90}"/>
              </a:ext>
            </a:extLst>
          </p:cNvPr>
          <p:cNvSpPr/>
          <p:nvPr/>
        </p:nvSpPr>
        <p:spPr>
          <a:xfrm>
            <a:off x="2133659" y="4848301"/>
            <a:ext cx="334032" cy="524509"/>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Up-Down 17">
            <a:extLst>
              <a:ext uri="{FF2B5EF4-FFF2-40B4-BE49-F238E27FC236}">
                <a16:creationId xmlns:a16="http://schemas.microsoft.com/office/drawing/2014/main" id="{AD9AA040-5BD2-4E85-A145-985164FC50D1}"/>
              </a:ext>
            </a:extLst>
          </p:cNvPr>
          <p:cNvSpPr/>
          <p:nvPr/>
        </p:nvSpPr>
        <p:spPr>
          <a:xfrm>
            <a:off x="3496350" y="5849784"/>
            <a:ext cx="334032" cy="524509"/>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Up-Down 18">
            <a:extLst>
              <a:ext uri="{FF2B5EF4-FFF2-40B4-BE49-F238E27FC236}">
                <a16:creationId xmlns:a16="http://schemas.microsoft.com/office/drawing/2014/main" id="{64C9FD9F-BF42-4F66-BA52-EEBC0683F6C1}"/>
              </a:ext>
            </a:extLst>
          </p:cNvPr>
          <p:cNvSpPr/>
          <p:nvPr/>
        </p:nvSpPr>
        <p:spPr>
          <a:xfrm rot="5400000">
            <a:off x="6130361" y="3969314"/>
            <a:ext cx="334032" cy="1055258"/>
          </a:xfrm>
          <a:prstGeom prst="up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98003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245647" y="1093507"/>
            <a:ext cx="4477733" cy="5128183"/>
          </a:xfrm>
          <a:prstGeom prst="rect">
            <a:avLst/>
          </a:prstGeom>
          <a:noFill/>
          <a:ln>
            <a:noFill/>
          </a:ln>
        </p:spPr>
        <p:txBody>
          <a:bodyPr lIns="90000" tIns="45000" rIns="90000" bIns="45000"/>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Each distribution has a default list of shells installed with the kernel</a:t>
            </a:r>
          </a:p>
          <a:p>
            <a:pPr>
              <a:lnSpc>
                <a:spcPct val="100000"/>
              </a:lnSpc>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It will be necessary to use software package installers to add shells outside of the default list</a:t>
            </a:r>
          </a:p>
          <a:p>
            <a:pPr>
              <a:lnSpc>
                <a:spcPct val="100000"/>
              </a:lnSpc>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Example</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SANS SIFT, which is an Ubuntu-based Linux distribution comes with only 5 default shells</a:t>
            </a:r>
          </a:p>
          <a:p>
            <a:pPr lvl="1"/>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To install additional shells, utilize the packaging system</a:t>
            </a:r>
          </a:p>
        </p:txBody>
      </p:sp>
      <p:sp>
        <p:nvSpPr>
          <p:cNvPr id="252" name="CustomShape 2"/>
          <p:cNvSpPr/>
          <p:nvPr/>
        </p:nvSpPr>
        <p:spPr>
          <a:xfrm>
            <a:off x="2078460" y="47135"/>
            <a:ext cx="5289840" cy="546755"/>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Available Shells</a:t>
            </a:r>
            <a:endParaRPr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CBEF54A7-904F-4A72-B25D-D95B8491297E}"/>
              </a:ext>
            </a:extLst>
          </p:cNvPr>
          <p:cNvPicPr>
            <a:picLocks noChangeAspect="1"/>
          </p:cNvPicPr>
          <p:nvPr/>
        </p:nvPicPr>
        <p:blipFill>
          <a:blip r:embed="rId2"/>
          <a:stretch>
            <a:fillRect/>
          </a:stretch>
        </p:blipFill>
        <p:spPr>
          <a:xfrm>
            <a:off x="5281466" y="1008206"/>
            <a:ext cx="3428902" cy="1396200"/>
          </a:xfrm>
          <a:prstGeom prst="rect">
            <a:avLst/>
          </a:prstGeom>
        </p:spPr>
      </p:pic>
      <p:pic>
        <p:nvPicPr>
          <p:cNvPr id="7" name="Picture 6">
            <a:extLst>
              <a:ext uri="{FF2B5EF4-FFF2-40B4-BE49-F238E27FC236}">
                <a16:creationId xmlns:a16="http://schemas.microsoft.com/office/drawing/2014/main" id="{FF9DBB49-9581-4A74-8CE8-83081B684F97}"/>
              </a:ext>
            </a:extLst>
          </p:cNvPr>
          <p:cNvPicPr>
            <a:picLocks noChangeAspect="1"/>
          </p:cNvPicPr>
          <p:nvPr/>
        </p:nvPicPr>
        <p:blipFill>
          <a:blip r:embed="rId3"/>
          <a:stretch>
            <a:fillRect/>
          </a:stretch>
        </p:blipFill>
        <p:spPr>
          <a:xfrm>
            <a:off x="5281466" y="3598187"/>
            <a:ext cx="3428902" cy="1011476"/>
          </a:xfrm>
          <a:prstGeom prst="rect">
            <a:avLst/>
          </a:prstGeom>
        </p:spPr>
      </p:pic>
      <p:sp>
        <p:nvSpPr>
          <p:cNvPr id="10" name="Arrow: Down 9">
            <a:extLst>
              <a:ext uri="{FF2B5EF4-FFF2-40B4-BE49-F238E27FC236}">
                <a16:creationId xmlns:a16="http://schemas.microsoft.com/office/drawing/2014/main" id="{FA46D533-C070-4B72-A7D3-6D78FFDE0DA0}"/>
              </a:ext>
            </a:extLst>
          </p:cNvPr>
          <p:cNvSpPr/>
          <p:nvPr/>
        </p:nvSpPr>
        <p:spPr>
          <a:xfrm>
            <a:off x="6703686" y="2517061"/>
            <a:ext cx="584462" cy="99283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10CC665-71E9-47E5-9DD9-61709D1B912C}"/>
              </a:ext>
            </a:extLst>
          </p:cNvPr>
          <p:cNvPicPr>
            <a:picLocks noChangeAspect="1"/>
          </p:cNvPicPr>
          <p:nvPr/>
        </p:nvPicPr>
        <p:blipFill>
          <a:blip r:embed="rId4"/>
          <a:stretch>
            <a:fillRect/>
          </a:stretch>
        </p:blipFill>
        <p:spPr>
          <a:xfrm>
            <a:off x="6593379" y="5812871"/>
            <a:ext cx="812629" cy="622169"/>
          </a:xfrm>
          <a:prstGeom prst="rect">
            <a:avLst/>
          </a:prstGeom>
        </p:spPr>
      </p:pic>
      <p:sp>
        <p:nvSpPr>
          <p:cNvPr id="22" name="Arrow: Down 21">
            <a:extLst>
              <a:ext uri="{FF2B5EF4-FFF2-40B4-BE49-F238E27FC236}">
                <a16:creationId xmlns:a16="http://schemas.microsoft.com/office/drawing/2014/main" id="{F6C4A17E-6F5B-46B4-8D62-D612E0260259}"/>
              </a:ext>
            </a:extLst>
          </p:cNvPr>
          <p:cNvSpPr/>
          <p:nvPr/>
        </p:nvSpPr>
        <p:spPr>
          <a:xfrm>
            <a:off x="6703686" y="4722532"/>
            <a:ext cx="584462" cy="99283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94130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122548" y="907537"/>
            <a:ext cx="8927492" cy="3862428"/>
          </a:xfrm>
          <a:prstGeom prst="rect">
            <a:avLst/>
          </a:prstGeom>
          <a:noFill/>
          <a:ln>
            <a:noFill/>
          </a:ln>
        </p:spPr>
        <p:txBody>
          <a:bodyPr lIns="90000" tIns="45000" rIns="90000" bIns="45000"/>
          <a:lstStyle/>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bash</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The Bourne Again Shell (bash) includes the basic features common to all </a:t>
            </a:r>
            <a:r>
              <a:rPr lang="en-US" sz="2200" b="1" dirty="0" err="1">
                <a:solidFill>
                  <a:srgbClr val="000000"/>
                </a:solidFill>
                <a:latin typeface="Courier New" panose="02070309020205020404" pitchFamily="49" charset="0"/>
                <a:cs typeface="Courier New" panose="02070309020205020404" pitchFamily="49" charset="0"/>
              </a:rPr>
              <a:t>unix</a:t>
            </a:r>
            <a:r>
              <a:rPr lang="en-US" sz="2200" b="1" dirty="0">
                <a:solidFill>
                  <a:srgbClr val="000000"/>
                </a:solidFill>
                <a:latin typeface="Courier New" panose="02070309020205020404" pitchFamily="49" charset="0"/>
                <a:cs typeface="Courier New" panose="02070309020205020404" pitchFamily="49" charset="0"/>
              </a:rPr>
              <a:t> shells, including pipelining, here documents, command substitution, variables, control structures and wildcards</a:t>
            </a:r>
          </a:p>
          <a:p>
            <a:pPr lvl="1"/>
            <a:endParaRPr lang="en-US" sz="22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Most common default shell for user accounts</a:t>
            </a:r>
          </a:p>
          <a:p>
            <a:pPr marL="800100" lvl="1" indent="-342900">
              <a:buFont typeface="Wingdings" panose="05000000000000000000" pitchFamily="2" charset="2"/>
              <a:buChar char="ü"/>
            </a:pPr>
            <a:endParaRPr lang="en-US" sz="22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How to identify the default vs. current shell</a:t>
            </a:r>
          </a:p>
          <a:p>
            <a:pPr marL="1257300" lvl="2" indent="-342900">
              <a:buFont typeface="Courier New" panose="02070309020205020404" pitchFamily="49" charset="0"/>
              <a:buChar char="o"/>
            </a:pPr>
            <a:r>
              <a:rPr lang="en-US" sz="2200" b="1" dirty="0">
                <a:solidFill>
                  <a:srgbClr val="000000"/>
                </a:solidFill>
                <a:latin typeface="Courier New" panose="02070309020205020404" pitchFamily="49" charset="0"/>
                <a:cs typeface="Courier New" panose="02070309020205020404" pitchFamily="49" charset="0"/>
              </a:rPr>
              <a:t>$SHELL / $0</a:t>
            </a:r>
          </a:p>
          <a:p>
            <a:pPr marL="1257300" lvl="2" indent="-342900">
              <a:buFont typeface="Courier New" panose="02070309020205020404" pitchFamily="49" charset="0"/>
              <a:buChar char="o"/>
            </a:pPr>
            <a:endParaRPr lang="en-US" sz="2200" b="1" dirty="0">
              <a:solidFill>
                <a:srgbClr val="000000"/>
              </a:solidFill>
              <a:latin typeface="Courier New" panose="02070309020205020404" pitchFamily="49" charset="0"/>
              <a:cs typeface="Courier New" panose="02070309020205020404" pitchFamily="49" charset="0"/>
            </a:endParaRPr>
          </a:p>
        </p:txBody>
      </p:sp>
      <p:sp>
        <p:nvSpPr>
          <p:cNvPr id="252" name="CustomShape 2"/>
          <p:cNvSpPr/>
          <p:nvPr/>
        </p:nvSpPr>
        <p:spPr>
          <a:xfrm>
            <a:off x="1927080" y="122548"/>
            <a:ext cx="5289840" cy="51847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bash Shell</a:t>
            </a:r>
            <a:endParaRPr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2F178675-C3CB-4ADF-954D-7D65FC98865A}"/>
              </a:ext>
            </a:extLst>
          </p:cNvPr>
          <p:cNvPicPr>
            <a:picLocks noChangeAspect="1"/>
          </p:cNvPicPr>
          <p:nvPr/>
        </p:nvPicPr>
        <p:blipFill>
          <a:blip r:embed="rId2"/>
          <a:stretch>
            <a:fillRect/>
          </a:stretch>
        </p:blipFill>
        <p:spPr>
          <a:xfrm>
            <a:off x="3712370" y="5470109"/>
            <a:ext cx="1719260" cy="744422"/>
          </a:xfrm>
          <a:prstGeom prst="rect">
            <a:avLst/>
          </a:prstGeom>
        </p:spPr>
      </p:pic>
    </p:spTree>
    <p:extLst>
      <p:ext uri="{BB962C8B-B14F-4D97-AF65-F5344CB8AC3E}">
        <p14:creationId xmlns:p14="http://schemas.microsoft.com/office/powerpoint/2010/main" val="654090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141402" y="926387"/>
            <a:ext cx="8748074" cy="3513638"/>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a:t>
            </a:r>
            <a:r>
              <a:rPr lang="en-US" sz="2000" b="1" dirty="0" err="1">
                <a:solidFill>
                  <a:srgbClr val="000000"/>
                </a:solidFill>
                <a:latin typeface="Courier New" panose="02070309020205020404" pitchFamily="49" charset="0"/>
                <a:cs typeface="Courier New" panose="02070309020205020404" pitchFamily="49" charset="0"/>
              </a:rPr>
              <a:t>csh</a:t>
            </a:r>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Created at by Bill Joy at the University of California, Berkeley</a:t>
            </a:r>
          </a:p>
          <a:p>
            <a:pPr marL="800100" lvl="1" indent="-342900">
              <a:buFont typeface="Wingdings" panose="05000000000000000000" pitchFamily="2" charset="2"/>
              <a:buChar char="ü"/>
            </a:pPr>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Objective was to create a shell with C language-like syntax that contains both control structures and expression grammar</a:t>
            </a:r>
          </a:p>
          <a:p>
            <a:pPr lvl="1"/>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err="1">
                <a:solidFill>
                  <a:srgbClr val="000000"/>
                </a:solidFill>
                <a:latin typeface="Courier New" panose="02070309020205020404" pitchFamily="49" charset="0"/>
                <a:cs typeface="Courier New" panose="02070309020205020404" pitchFamily="49" charset="0"/>
              </a:rPr>
              <a:t>csh</a:t>
            </a:r>
            <a:r>
              <a:rPr lang="en-US" sz="2000" b="1" dirty="0">
                <a:solidFill>
                  <a:srgbClr val="000000"/>
                </a:solidFill>
                <a:latin typeface="Courier New" panose="02070309020205020404" pitchFamily="49" charset="0"/>
                <a:cs typeface="Courier New" panose="02070309020205020404" pitchFamily="49" charset="0"/>
              </a:rPr>
              <a:t> also includes history and editing mechanisms, aliases, directory stacks, tilde notation, </a:t>
            </a:r>
            <a:r>
              <a:rPr lang="en-US" sz="2000" b="1" dirty="0" err="1">
                <a:solidFill>
                  <a:srgbClr val="000000"/>
                </a:solidFill>
                <a:latin typeface="Courier New" panose="02070309020205020404" pitchFamily="49" charset="0"/>
                <a:cs typeface="Courier New" panose="02070309020205020404" pitchFamily="49" charset="0"/>
              </a:rPr>
              <a:t>cdpath</a:t>
            </a:r>
            <a:r>
              <a:rPr lang="en-US" sz="2000" b="1" dirty="0">
                <a:solidFill>
                  <a:srgbClr val="000000"/>
                </a:solidFill>
                <a:latin typeface="Courier New" panose="02070309020205020404" pitchFamily="49" charset="0"/>
                <a:cs typeface="Courier New" panose="02070309020205020404" pitchFamily="49" charset="0"/>
              </a:rPr>
              <a:t>, job control and path hashing</a:t>
            </a: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p:txBody>
      </p:sp>
      <p:sp>
        <p:nvSpPr>
          <p:cNvPr id="252" name="CustomShape 2"/>
          <p:cNvSpPr/>
          <p:nvPr/>
        </p:nvSpPr>
        <p:spPr>
          <a:xfrm>
            <a:off x="2059606" y="122548"/>
            <a:ext cx="5289840" cy="51847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C Shell</a:t>
            </a:r>
            <a:endParaRPr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1F2A115F-4BE9-4ED5-B2BB-274F3BBCB256}"/>
              </a:ext>
            </a:extLst>
          </p:cNvPr>
          <p:cNvPicPr>
            <a:picLocks noChangeAspect="1"/>
          </p:cNvPicPr>
          <p:nvPr/>
        </p:nvPicPr>
        <p:blipFill>
          <a:blip r:embed="rId2"/>
          <a:stretch>
            <a:fillRect/>
          </a:stretch>
        </p:blipFill>
        <p:spPr>
          <a:xfrm>
            <a:off x="1050387" y="5071622"/>
            <a:ext cx="7043226" cy="859992"/>
          </a:xfrm>
          <a:prstGeom prst="rect">
            <a:avLst/>
          </a:prstGeom>
        </p:spPr>
      </p:pic>
    </p:spTree>
    <p:extLst>
      <p:ext uri="{BB962C8B-B14F-4D97-AF65-F5344CB8AC3E}">
        <p14:creationId xmlns:p14="http://schemas.microsoft.com/office/powerpoint/2010/main" val="15950520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179109" y="860401"/>
            <a:ext cx="8870931" cy="3598477"/>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2200" b="1" dirty="0" err="1">
                <a:solidFill>
                  <a:srgbClr val="000000"/>
                </a:solidFill>
                <a:latin typeface="Courier New" panose="02070309020205020404" pitchFamily="49" charset="0"/>
                <a:cs typeface="Courier New" panose="02070309020205020404" pitchFamily="49" charset="0"/>
              </a:rPr>
              <a:t>tcsh</a:t>
            </a:r>
            <a:endParaRPr lang="en-US" sz="22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Developed for the TENEX operating system and to be compatible with </a:t>
            </a:r>
            <a:r>
              <a:rPr lang="en-US" sz="2200" b="1" dirty="0" err="1">
                <a:solidFill>
                  <a:srgbClr val="000000"/>
                </a:solidFill>
                <a:latin typeface="Courier New" panose="02070309020205020404" pitchFamily="49" charset="0"/>
                <a:cs typeface="Courier New" panose="02070309020205020404" pitchFamily="49" charset="0"/>
              </a:rPr>
              <a:t>csh</a:t>
            </a:r>
            <a:endParaRPr lang="en-US" sz="2200" b="1" dirty="0">
              <a:solidFill>
                <a:srgbClr val="000000"/>
              </a:solidFill>
              <a:latin typeface="Courier New" panose="02070309020205020404" pitchFamily="49" charset="0"/>
              <a:cs typeface="Courier New" panose="02070309020205020404" pitchFamily="49" charset="0"/>
            </a:endParaRPr>
          </a:p>
          <a:p>
            <a:pPr lvl="1"/>
            <a:endParaRPr lang="en-US" sz="22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Just like </a:t>
            </a:r>
            <a:r>
              <a:rPr lang="en-US" sz="2200" b="1" dirty="0" err="1">
                <a:solidFill>
                  <a:srgbClr val="000000"/>
                </a:solidFill>
                <a:latin typeface="Courier New" panose="02070309020205020404" pitchFamily="49" charset="0"/>
                <a:cs typeface="Courier New" panose="02070309020205020404" pitchFamily="49" charset="0"/>
              </a:rPr>
              <a:t>csh</a:t>
            </a:r>
            <a:r>
              <a:rPr lang="en-US" sz="2200" b="1" dirty="0">
                <a:solidFill>
                  <a:srgbClr val="000000"/>
                </a:solidFill>
                <a:latin typeface="Courier New" panose="02070309020205020404" pitchFamily="49" charset="0"/>
                <a:cs typeface="Courier New" panose="02070309020205020404" pitchFamily="49" charset="0"/>
              </a:rPr>
              <a:t>, </a:t>
            </a:r>
            <a:r>
              <a:rPr lang="en-US" sz="2200" b="1" dirty="0" err="1">
                <a:solidFill>
                  <a:srgbClr val="000000"/>
                </a:solidFill>
                <a:latin typeface="Courier New" panose="02070309020205020404" pitchFamily="49" charset="0"/>
                <a:cs typeface="Courier New" panose="02070309020205020404" pitchFamily="49" charset="0"/>
              </a:rPr>
              <a:t>tcsh</a:t>
            </a:r>
            <a:r>
              <a:rPr lang="en-US" sz="2200" b="1" dirty="0">
                <a:solidFill>
                  <a:srgbClr val="000000"/>
                </a:solidFill>
                <a:latin typeface="Courier New" panose="02070309020205020404" pitchFamily="49" charset="0"/>
                <a:cs typeface="Courier New" panose="02070309020205020404" pitchFamily="49" charset="0"/>
              </a:rPr>
              <a:t> has command-line completion and editing</a:t>
            </a:r>
          </a:p>
          <a:p>
            <a:pPr marL="800100" lvl="1" indent="-342900">
              <a:buFont typeface="Wingdings" panose="05000000000000000000" pitchFamily="2" charset="2"/>
              <a:buChar char="ü"/>
            </a:pPr>
            <a:endParaRPr lang="en-US" sz="22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Mac OS X was originally designed with </a:t>
            </a:r>
            <a:r>
              <a:rPr lang="en-US" sz="2200" b="1" dirty="0" err="1">
                <a:solidFill>
                  <a:srgbClr val="000000"/>
                </a:solidFill>
                <a:latin typeface="Courier New" panose="02070309020205020404" pitchFamily="49" charset="0"/>
                <a:cs typeface="Courier New" panose="02070309020205020404" pitchFamily="49" charset="0"/>
              </a:rPr>
              <a:t>tsch</a:t>
            </a:r>
            <a:r>
              <a:rPr lang="en-US" sz="2200" b="1" dirty="0">
                <a:solidFill>
                  <a:srgbClr val="000000"/>
                </a:solidFill>
                <a:latin typeface="Courier New" panose="02070309020205020404" pitchFamily="49" charset="0"/>
                <a:cs typeface="Courier New" panose="02070309020205020404" pitchFamily="49" charset="0"/>
              </a:rPr>
              <a:t> as the default shell, but switched to bash in Version 10.3</a:t>
            </a:r>
          </a:p>
          <a:p>
            <a:pPr>
              <a:lnSpc>
                <a:spcPct val="100000"/>
              </a:lnSpc>
            </a:pPr>
            <a:endParaRPr lang="en-US" sz="2200" b="1" dirty="0">
              <a:solidFill>
                <a:srgbClr val="000000"/>
              </a:solidFill>
              <a:latin typeface="Courier New" panose="02070309020205020404" pitchFamily="49" charset="0"/>
              <a:cs typeface="Courier New" panose="02070309020205020404" pitchFamily="49" charset="0"/>
            </a:endParaRPr>
          </a:p>
        </p:txBody>
      </p:sp>
      <p:sp>
        <p:nvSpPr>
          <p:cNvPr id="252" name="CustomShape 2"/>
          <p:cNvSpPr/>
          <p:nvPr/>
        </p:nvSpPr>
        <p:spPr>
          <a:xfrm>
            <a:off x="2059606" y="122548"/>
            <a:ext cx="5289840" cy="51847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TENEX Shell</a:t>
            </a:r>
            <a:endParaRPr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06055A0C-A75A-4132-9D13-87CCEDC6184E}"/>
              </a:ext>
            </a:extLst>
          </p:cNvPr>
          <p:cNvPicPr>
            <a:picLocks noChangeAspect="1"/>
          </p:cNvPicPr>
          <p:nvPr/>
        </p:nvPicPr>
        <p:blipFill>
          <a:blip r:embed="rId2"/>
          <a:stretch>
            <a:fillRect/>
          </a:stretch>
        </p:blipFill>
        <p:spPr>
          <a:xfrm>
            <a:off x="2984352" y="5203596"/>
            <a:ext cx="3175295" cy="716232"/>
          </a:xfrm>
          <a:prstGeom prst="rect">
            <a:avLst/>
          </a:prstGeom>
        </p:spPr>
      </p:pic>
    </p:spTree>
    <p:extLst>
      <p:ext uri="{BB962C8B-B14F-4D97-AF65-F5344CB8AC3E}">
        <p14:creationId xmlns:p14="http://schemas.microsoft.com/office/powerpoint/2010/main" val="331516064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273376" y="945244"/>
            <a:ext cx="8720102" cy="2568600"/>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2200" b="1" dirty="0" err="1">
                <a:solidFill>
                  <a:srgbClr val="000000"/>
                </a:solidFill>
                <a:latin typeface="Courier New" panose="02070309020205020404" pitchFamily="49" charset="0"/>
                <a:cs typeface="Courier New" panose="02070309020205020404" pitchFamily="49" charset="0"/>
              </a:rPr>
              <a:t>ksh</a:t>
            </a:r>
            <a:endParaRPr lang="en-US" sz="22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Released in 1983 at AT&amp;T Bell Laboratory by David Korn</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The objective was to provide the of </a:t>
            </a:r>
            <a:r>
              <a:rPr lang="en-US" sz="2200" b="1" dirty="0" err="1">
                <a:solidFill>
                  <a:srgbClr val="000000"/>
                </a:solidFill>
                <a:latin typeface="Courier New" panose="02070309020205020404" pitchFamily="49" charset="0"/>
                <a:cs typeface="Courier New" panose="02070309020205020404" pitchFamily="49" charset="0"/>
              </a:rPr>
              <a:t>csh</a:t>
            </a:r>
            <a:r>
              <a:rPr lang="en-US" sz="2200" b="1" dirty="0">
                <a:solidFill>
                  <a:srgbClr val="000000"/>
                </a:solidFill>
                <a:latin typeface="Courier New" panose="02070309020205020404" pitchFamily="49" charset="0"/>
                <a:cs typeface="Courier New" panose="02070309020205020404" pitchFamily="49" charset="0"/>
              </a:rPr>
              <a:t> and effectiveness of bash</a:t>
            </a:r>
          </a:p>
          <a:p>
            <a:pPr marL="800100" lvl="1" indent="-342900">
              <a:buFont typeface="Wingdings" panose="05000000000000000000" pitchFamily="2" charset="2"/>
              <a:buChar char="ü"/>
            </a:pPr>
            <a:r>
              <a:rPr lang="en-US" sz="2200" b="1" dirty="0" err="1">
                <a:solidFill>
                  <a:srgbClr val="000000"/>
                </a:solidFill>
                <a:latin typeface="Courier New" panose="02070309020205020404" pitchFamily="49" charset="0"/>
                <a:cs typeface="Courier New" panose="02070309020205020404" pitchFamily="49" charset="0"/>
              </a:rPr>
              <a:t>Ksh</a:t>
            </a:r>
            <a:r>
              <a:rPr lang="en-US" sz="2200" b="1" dirty="0">
                <a:solidFill>
                  <a:srgbClr val="000000"/>
                </a:solidFill>
                <a:latin typeface="Courier New" panose="02070309020205020404" pitchFamily="49" charset="0"/>
                <a:cs typeface="Courier New" panose="02070309020205020404" pitchFamily="49" charset="0"/>
              </a:rPr>
              <a:t> was released as an open source project in 1993</a:t>
            </a:r>
          </a:p>
        </p:txBody>
      </p:sp>
      <p:sp>
        <p:nvSpPr>
          <p:cNvPr id="252" name="CustomShape 2"/>
          <p:cNvSpPr/>
          <p:nvPr/>
        </p:nvSpPr>
        <p:spPr>
          <a:xfrm>
            <a:off x="2059606" y="122548"/>
            <a:ext cx="5289840" cy="51847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Korn Shell</a:t>
            </a:r>
            <a:endParaRPr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9997C956-F5FB-4081-9451-2C2074E3047B}"/>
              </a:ext>
            </a:extLst>
          </p:cNvPr>
          <p:cNvPicPr>
            <a:picLocks noChangeAspect="1"/>
          </p:cNvPicPr>
          <p:nvPr/>
        </p:nvPicPr>
        <p:blipFill>
          <a:blip r:embed="rId2"/>
          <a:stretch>
            <a:fillRect/>
          </a:stretch>
        </p:blipFill>
        <p:spPr>
          <a:xfrm>
            <a:off x="542732" y="4515440"/>
            <a:ext cx="8058536" cy="784577"/>
          </a:xfrm>
          <a:prstGeom prst="rect">
            <a:avLst/>
          </a:prstGeom>
        </p:spPr>
      </p:pic>
    </p:spTree>
    <p:extLst>
      <p:ext uri="{BB962C8B-B14F-4D97-AF65-F5344CB8AC3E}">
        <p14:creationId xmlns:p14="http://schemas.microsoft.com/office/powerpoint/2010/main" val="270641434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141401" y="1036950"/>
            <a:ext cx="8852077" cy="4722828"/>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2100" b="1" dirty="0">
                <a:solidFill>
                  <a:srgbClr val="000000"/>
                </a:solidFill>
                <a:latin typeface="Courier New" panose="02070309020205020404" pitchFamily="49" charset="0"/>
                <a:cs typeface="Courier New" panose="02070309020205020404" pitchFamily="49" charset="0"/>
              </a:rPr>
              <a:t>The Linux CLI is a powerful tool to identify forensically valuable artifacts across a Linux OS</a:t>
            </a:r>
          </a:p>
          <a:p>
            <a:endParaRPr lang="en-US" sz="21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2100" b="1" dirty="0">
                <a:solidFill>
                  <a:srgbClr val="000000"/>
                </a:solidFill>
                <a:latin typeface="Courier New" panose="02070309020205020404" pitchFamily="49" charset="0"/>
                <a:cs typeface="Courier New" panose="02070309020205020404" pitchFamily="49" charset="0"/>
              </a:rPr>
              <a:t>The CLI can identify numerous artifacts including:</a:t>
            </a:r>
          </a:p>
          <a:p>
            <a:pPr marL="800100" lvl="1" indent="-342900">
              <a:buFont typeface="Wingdings" panose="05000000000000000000" pitchFamily="2" charset="2"/>
              <a:buChar char="ü"/>
            </a:pPr>
            <a:r>
              <a:rPr lang="en-US" sz="2100" b="1" dirty="0">
                <a:solidFill>
                  <a:srgbClr val="000000"/>
                </a:solidFill>
                <a:latin typeface="Courier New" panose="02070309020205020404" pitchFamily="49" charset="0"/>
                <a:cs typeface="Courier New" panose="02070309020205020404" pitchFamily="49" charset="0"/>
              </a:rPr>
              <a:t>Bootloaders</a:t>
            </a:r>
          </a:p>
          <a:p>
            <a:pPr marL="1257300" lvl="2" indent="-342900">
              <a:buFont typeface="Wingdings" panose="05000000000000000000" pitchFamily="2" charset="2"/>
              <a:buChar char="ü"/>
            </a:pPr>
            <a:r>
              <a:rPr lang="en-US" sz="2100" b="1" dirty="0">
                <a:solidFill>
                  <a:srgbClr val="000000"/>
                </a:solidFill>
                <a:latin typeface="Courier New" panose="02070309020205020404" pitchFamily="49" charset="0"/>
                <a:cs typeface="Courier New" panose="02070309020205020404" pitchFamily="49" charset="0"/>
              </a:rPr>
              <a:t>MBR, UEFI, GRUB, INITRD</a:t>
            </a:r>
          </a:p>
          <a:p>
            <a:pPr marL="800100" lvl="1" indent="-342900">
              <a:buFont typeface="Wingdings" panose="05000000000000000000" pitchFamily="2" charset="2"/>
              <a:buChar char="ü"/>
            </a:pPr>
            <a:r>
              <a:rPr lang="en-US" sz="2100" b="1" dirty="0">
                <a:solidFill>
                  <a:srgbClr val="000000"/>
                </a:solidFill>
                <a:latin typeface="Courier New" panose="02070309020205020404" pitchFamily="49" charset="0"/>
                <a:cs typeface="Courier New" panose="02070309020205020404" pitchFamily="49" charset="0"/>
              </a:rPr>
              <a:t>Linux Filesystem Contents</a:t>
            </a:r>
          </a:p>
          <a:p>
            <a:pPr marL="1257300" lvl="2" indent="-342900">
              <a:buFont typeface="Wingdings" panose="05000000000000000000" pitchFamily="2" charset="2"/>
              <a:buChar char="ü"/>
            </a:pPr>
            <a:r>
              <a:rPr lang="en-US" sz="2100" b="1" dirty="0">
                <a:solidFill>
                  <a:srgbClr val="000000"/>
                </a:solidFill>
                <a:latin typeface="Courier New" panose="02070309020205020404" pitchFamily="49" charset="0"/>
                <a:cs typeface="Courier New" panose="02070309020205020404" pitchFamily="49" charset="0"/>
              </a:rPr>
              <a:t>ext2, ext3, ext4</a:t>
            </a:r>
          </a:p>
          <a:p>
            <a:pPr marL="800100" lvl="1" indent="-342900">
              <a:buFont typeface="Wingdings" panose="05000000000000000000" pitchFamily="2" charset="2"/>
              <a:buChar char="ü"/>
            </a:pPr>
            <a:r>
              <a:rPr lang="en-US" sz="2100" b="1" dirty="0">
                <a:solidFill>
                  <a:srgbClr val="000000"/>
                </a:solidFill>
                <a:latin typeface="Courier New" panose="02070309020205020404" pitchFamily="49" charset="0"/>
                <a:cs typeface="Courier New" panose="02070309020205020404" pitchFamily="49" charset="0"/>
              </a:rPr>
              <a:t>Directory / File Structure</a:t>
            </a:r>
          </a:p>
          <a:p>
            <a:pPr marL="800100" lvl="1" indent="-342900">
              <a:buFont typeface="Wingdings" panose="05000000000000000000" pitchFamily="2" charset="2"/>
              <a:buChar char="ü"/>
            </a:pPr>
            <a:r>
              <a:rPr lang="en-US" sz="2100" b="1" dirty="0">
                <a:solidFill>
                  <a:srgbClr val="000000"/>
                </a:solidFill>
                <a:latin typeface="Courier New" panose="02070309020205020404" pitchFamily="49" charset="0"/>
                <a:cs typeface="Courier New" panose="02070309020205020404" pitchFamily="49" charset="0"/>
              </a:rPr>
              <a:t>Services &amp; Scheduled Tasks</a:t>
            </a:r>
          </a:p>
          <a:p>
            <a:pPr marL="800100" lvl="1" indent="-342900">
              <a:buFont typeface="Wingdings" panose="05000000000000000000" pitchFamily="2" charset="2"/>
              <a:buChar char="ü"/>
            </a:pPr>
            <a:r>
              <a:rPr lang="en-US" sz="2100" b="1" dirty="0">
                <a:solidFill>
                  <a:srgbClr val="000000"/>
                </a:solidFill>
                <a:latin typeface="Courier New" panose="02070309020205020404" pitchFamily="49" charset="0"/>
                <a:cs typeface="Courier New" panose="02070309020205020404" pitchFamily="49" charset="0"/>
              </a:rPr>
              <a:t>Installed Software and Packages</a:t>
            </a:r>
          </a:p>
          <a:p>
            <a:pPr marL="800100" lvl="1" indent="-342900">
              <a:buFont typeface="Wingdings" panose="05000000000000000000" pitchFamily="2" charset="2"/>
              <a:buChar char="ü"/>
            </a:pPr>
            <a:r>
              <a:rPr lang="en-US" sz="2100" b="1" dirty="0">
                <a:solidFill>
                  <a:srgbClr val="000000"/>
                </a:solidFill>
                <a:latin typeface="Courier New" panose="02070309020205020404" pitchFamily="49" charset="0"/>
                <a:cs typeface="Courier New" panose="02070309020205020404" pitchFamily="49" charset="0"/>
              </a:rPr>
              <a:t>Log Files</a:t>
            </a:r>
          </a:p>
          <a:p>
            <a:pPr marL="800100" lvl="1" indent="-342900">
              <a:buFont typeface="Wingdings" panose="05000000000000000000" pitchFamily="2" charset="2"/>
              <a:buChar char="ü"/>
            </a:pPr>
            <a:r>
              <a:rPr lang="en-US" sz="2100" b="1" dirty="0">
                <a:solidFill>
                  <a:srgbClr val="000000"/>
                </a:solidFill>
                <a:latin typeface="Courier New" panose="02070309020205020404" pitchFamily="49" charset="0"/>
                <a:cs typeface="Courier New" panose="02070309020205020404" pitchFamily="49" charset="0"/>
              </a:rPr>
              <a:t>Swap, Cache, and Persistent Data</a:t>
            </a:r>
          </a:p>
          <a:p>
            <a:pPr marL="800100" lvl="1" indent="-342900">
              <a:buFont typeface="Wingdings" panose="05000000000000000000" pitchFamily="2" charset="2"/>
              <a:buChar char="ü"/>
            </a:pPr>
            <a:r>
              <a:rPr lang="en-US" sz="2100" b="1" dirty="0">
                <a:solidFill>
                  <a:srgbClr val="000000"/>
                </a:solidFill>
                <a:latin typeface="Courier New" panose="02070309020205020404" pitchFamily="49" charset="0"/>
                <a:cs typeface="Courier New" panose="02070309020205020404" pitchFamily="49" charset="0"/>
              </a:rPr>
              <a:t>System and User Configuration</a:t>
            </a:r>
          </a:p>
        </p:txBody>
      </p:sp>
      <p:sp>
        <p:nvSpPr>
          <p:cNvPr id="252" name="CustomShape 2"/>
          <p:cNvSpPr/>
          <p:nvPr/>
        </p:nvSpPr>
        <p:spPr>
          <a:xfrm>
            <a:off x="1236642" y="122548"/>
            <a:ext cx="6670716" cy="51847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Forensic Value of Linux Shells</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3167329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510192" y="3190461"/>
            <a:ext cx="6123616" cy="477078"/>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Linux Commands</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299483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510192" y="3190461"/>
            <a:ext cx="6123616" cy="477078"/>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Project #2</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478917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303820" y="972932"/>
            <a:ext cx="8653320" cy="3240216"/>
          </a:xfrm>
          <a:prstGeom prst="rect">
            <a:avLst/>
          </a:prstGeom>
          <a:noFill/>
          <a:ln>
            <a:noFill/>
          </a:ln>
        </p:spPr>
        <p:txBody>
          <a:bodyPr lIns="90000" tIns="45000" rIns="90000" bIns="45000"/>
          <a:lstStyle/>
          <a:p>
            <a:pPr>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Introduction of basic Linux commands</a:t>
            </a:r>
          </a:p>
          <a:p>
            <a:endParaRPr lang="en-US" sz="22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whoami</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hostname</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uname</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time</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date</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type</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history (!!)</a:t>
            </a:r>
          </a:p>
          <a:p>
            <a:pPr>
              <a:lnSpc>
                <a:spcPct val="100000"/>
              </a:lnSpc>
              <a:buFont typeface="Wingdings" charset="2"/>
              <a:buChar char=""/>
            </a:pPr>
            <a:endParaRPr lang="en-US" sz="2200" b="1" dirty="0">
              <a:solidFill>
                <a:srgbClr val="000000"/>
              </a:solidFill>
              <a:latin typeface="Courier New" panose="02070309020205020404" pitchFamily="49" charset="0"/>
              <a:cs typeface="Courier New" panose="02070309020205020404" pitchFamily="49" charset="0"/>
            </a:endParaRPr>
          </a:p>
        </p:txBody>
      </p:sp>
      <p:sp>
        <p:nvSpPr>
          <p:cNvPr id="252" name="CustomShape 2"/>
          <p:cNvSpPr/>
          <p:nvPr/>
        </p:nvSpPr>
        <p:spPr>
          <a:xfrm>
            <a:off x="2078460" y="0"/>
            <a:ext cx="5289840"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Basic Linux Commands</a:t>
            </a:r>
            <a:endParaRPr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8965" y="1673000"/>
            <a:ext cx="3395845" cy="452983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4913216"/>
            <a:ext cx="4385140" cy="1756445"/>
          </a:xfrm>
          <a:prstGeom prst="rect">
            <a:avLst/>
          </a:prstGeom>
        </p:spPr>
      </p:pic>
    </p:spTree>
    <p:extLst>
      <p:ext uri="{BB962C8B-B14F-4D97-AF65-F5344CB8AC3E}">
        <p14:creationId xmlns:p14="http://schemas.microsoft.com/office/powerpoint/2010/main" val="215193126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245340" y="1190339"/>
            <a:ext cx="8653320" cy="4088671"/>
          </a:xfrm>
          <a:prstGeom prst="rect">
            <a:avLst/>
          </a:prstGeom>
          <a:noFill/>
          <a:ln>
            <a:noFill/>
          </a:ln>
        </p:spPr>
        <p:txBody>
          <a:bodyPr lIns="90000" tIns="45000" rIns="90000" bIns="45000"/>
          <a:lstStyle/>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Environment variables (EV) are values assigned within a shell and used by the operating system</a:t>
            </a:r>
          </a:p>
          <a:p>
            <a:pPr>
              <a:lnSpc>
                <a:spcPct val="100000"/>
              </a:lnSpc>
            </a:pPr>
            <a:endParaRPr lang="en-US" sz="22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EV’s can be displayed, set, or exported</a:t>
            </a:r>
          </a:p>
          <a:p>
            <a:pPr>
              <a:lnSpc>
                <a:spcPct val="100000"/>
              </a:lnSpc>
            </a:pPr>
            <a:endParaRPr lang="en-US" sz="22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Linux commands to identify environment variables</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printenv – Print some or all of the environment</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env – Print exported environment variables or run a modified environment for a program</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set – Display shell variable names and values</a:t>
            </a:r>
          </a:p>
        </p:txBody>
      </p:sp>
      <p:sp>
        <p:nvSpPr>
          <p:cNvPr id="252" name="CustomShape 2"/>
          <p:cNvSpPr/>
          <p:nvPr/>
        </p:nvSpPr>
        <p:spPr>
          <a:xfrm>
            <a:off x="2078460" y="0"/>
            <a:ext cx="5289840"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Environment Variables</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562538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326197" y="113122"/>
            <a:ext cx="6491607" cy="44305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Linux Environment Variables</a:t>
            </a:r>
            <a:endParaRPr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B4C2BAC6-FABE-432A-BB79-54BC63FCD48E}"/>
              </a:ext>
            </a:extLst>
          </p:cNvPr>
          <p:cNvPicPr>
            <a:picLocks noChangeAspect="1"/>
          </p:cNvPicPr>
          <p:nvPr/>
        </p:nvPicPr>
        <p:blipFill>
          <a:blip r:embed="rId2"/>
          <a:stretch>
            <a:fillRect/>
          </a:stretch>
        </p:blipFill>
        <p:spPr>
          <a:xfrm>
            <a:off x="263950" y="1784433"/>
            <a:ext cx="8616099" cy="3289133"/>
          </a:xfrm>
          <a:prstGeom prst="rect">
            <a:avLst/>
          </a:prstGeom>
          <a:ln>
            <a:solidFill>
              <a:schemeClr val="tx1"/>
            </a:solidFill>
          </a:ln>
        </p:spPr>
      </p:pic>
    </p:spTree>
    <p:extLst>
      <p:ext uri="{BB962C8B-B14F-4D97-AF65-F5344CB8AC3E}">
        <p14:creationId xmlns:p14="http://schemas.microsoft.com/office/powerpoint/2010/main" val="266678770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326197" y="113122"/>
            <a:ext cx="6491607" cy="44305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Linux Environment Variables</a:t>
            </a:r>
            <a:endParaRPr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B9200D18-886D-43A7-8DCC-8011CDAAC1C3}"/>
              </a:ext>
            </a:extLst>
          </p:cNvPr>
          <p:cNvPicPr>
            <a:picLocks noChangeAspect="1"/>
          </p:cNvPicPr>
          <p:nvPr/>
        </p:nvPicPr>
        <p:blipFill>
          <a:blip r:embed="rId2"/>
          <a:stretch>
            <a:fillRect/>
          </a:stretch>
        </p:blipFill>
        <p:spPr>
          <a:xfrm>
            <a:off x="757237" y="1333500"/>
            <a:ext cx="7629525" cy="4191000"/>
          </a:xfrm>
          <a:prstGeom prst="rect">
            <a:avLst/>
          </a:prstGeom>
        </p:spPr>
      </p:pic>
    </p:spTree>
    <p:extLst>
      <p:ext uri="{BB962C8B-B14F-4D97-AF65-F5344CB8AC3E}">
        <p14:creationId xmlns:p14="http://schemas.microsoft.com/office/powerpoint/2010/main" val="230303047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245340" y="1144156"/>
            <a:ext cx="8653320" cy="3418418"/>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Instead of typing individual commands into the command line or interpreter, a user can use an editor to add multiple commands and save the results of the script</a:t>
            </a: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Some of the more well known editors are:</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vi</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nano</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pico</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emacs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Sublime text editor</a:t>
            </a:r>
          </a:p>
        </p:txBody>
      </p:sp>
      <p:sp>
        <p:nvSpPr>
          <p:cNvPr id="4" name="CustomShape 2"/>
          <p:cNvSpPr/>
          <p:nvPr/>
        </p:nvSpPr>
        <p:spPr>
          <a:xfrm>
            <a:off x="2078460" y="0"/>
            <a:ext cx="5289840"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Editors</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555376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396720" y="1667374"/>
            <a:ext cx="8653320" cy="3810638"/>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Redirection operators allow a user to transfer input or output</a:t>
            </a: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Redirection Operators: </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Practical Exercise:</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Append to IPList1: 100.200.50.1 – 100.200.50.5</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Append to Ports: 110, 143, 161, 200, 225</a:t>
            </a:r>
          </a:p>
        </p:txBody>
      </p:sp>
      <p:sp>
        <p:nvSpPr>
          <p:cNvPr id="4" name="CustomShape 2"/>
          <p:cNvSpPr/>
          <p:nvPr/>
        </p:nvSpPr>
        <p:spPr>
          <a:xfrm>
            <a:off x="2078460" y="0"/>
            <a:ext cx="5289840"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Operators</a:t>
            </a:r>
            <a:endParaRPr dirty="0">
              <a:latin typeface="Courier New" panose="02070309020205020404" pitchFamily="49" charset="0"/>
              <a:cs typeface="Courier New" panose="02070309020205020404" pitchFamily="49" charset="0"/>
            </a:endParaRPr>
          </a:p>
        </p:txBody>
      </p:sp>
      <p:graphicFrame>
        <p:nvGraphicFramePr>
          <p:cNvPr id="2" name="Table 1"/>
          <p:cNvGraphicFramePr>
            <a:graphicFrameLocks noGrp="1"/>
          </p:cNvGraphicFramePr>
          <p:nvPr>
            <p:extLst/>
          </p:nvPr>
        </p:nvGraphicFramePr>
        <p:xfrm>
          <a:off x="1065780" y="3130881"/>
          <a:ext cx="7315200" cy="1112520"/>
        </p:xfrm>
        <a:graphic>
          <a:graphicData uri="http://schemas.openxmlformats.org/drawingml/2006/table">
            <a:tbl>
              <a:tblPr firstRow="1" bandRow="1">
                <a:tableStyleId>{073A0DAA-6AF3-43AB-8588-CEC1D06C72B9}</a:tableStyleId>
              </a:tblPr>
              <a:tblGrid>
                <a:gridCol w="1356851">
                  <a:extLst>
                    <a:ext uri="{9D8B030D-6E8A-4147-A177-3AD203B41FA5}">
                      <a16:colId xmlns:a16="http://schemas.microsoft.com/office/drawing/2014/main" val="20000"/>
                    </a:ext>
                  </a:extLst>
                </a:gridCol>
                <a:gridCol w="5958349">
                  <a:extLst>
                    <a:ext uri="{9D8B030D-6E8A-4147-A177-3AD203B41FA5}">
                      <a16:colId xmlns:a16="http://schemas.microsoft.com/office/drawing/2014/main" val="20001"/>
                    </a:ext>
                  </a:extLst>
                </a:gridCol>
              </a:tblGrid>
              <a:tr h="370840">
                <a:tc>
                  <a:txBody>
                    <a:bodyPr/>
                    <a:lstStyle/>
                    <a:p>
                      <a:pPr algn="ctr"/>
                      <a:r>
                        <a:rPr lang="en-US" dirty="0">
                          <a:latin typeface="Courier New" panose="02070309020205020404" pitchFamily="49" charset="0"/>
                          <a:cs typeface="Courier New" panose="02070309020205020404" pitchFamily="49" charset="0"/>
                        </a:rPr>
                        <a:t>Operator</a:t>
                      </a:r>
                    </a:p>
                  </a:txBody>
                  <a:tcPr/>
                </a:tc>
                <a:tc>
                  <a:txBody>
                    <a:bodyPr/>
                    <a:lstStyle/>
                    <a:p>
                      <a:pPr algn="ctr"/>
                      <a:r>
                        <a:rPr lang="en-US" dirty="0">
                          <a:latin typeface="Courier New" panose="02070309020205020404" pitchFamily="49" charset="0"/>
                          <a:cs typeface="Courier New" panose="02070309020205020404" pitchFamily="49" charset="0"/>
                        </a:rPr>
                        <a:t>Description</a:t>
                      </a:r>
                    </a:p>
                  </a:txBody>
                  <a:tcPr/>
                </a:tc>
                <a:extLst>
                  <a:ext uri="{0D108BD9-81ED-4DB2-BD59-A6C34878D82A}">
                    <a16:rowId xmlns:a16="http://schemas.microsoft.com/office/drawing/2014/main" val="10000"/>
                  </a:ext>
                </a:extLst>
              </a:tr>
              <a:tr h="370840">
                <a:tc>
                  <a:txBody>
                    <a:bodyPr/>
                    <a:lstStyle/>
                    <a:p>
                      <a:pPr algn="ctr"/>
                      <a:r>
                        <a:rPr lang="en-US" dirty="0">
                          <a:latin typeface="Courier New" panose="02070309020205020404" pitchFamily="49" charset="0"/>
                          <a:cs typeface="Courier New" panose="02070309020205020404" pitchFamily="49" charset="0"/>
                        </a:rPr>
                        <a:t>&gt;</a:t>
                      </a:r>
                    </a:p>
                  </a:txBody>
                  <a:tcPr/>
                </a:tc>
                <a:tc>
                  <a:txBody>
                    <a:bodyPr/>
                    <a:lstStyle/>
                    <a:p>
                      <a:r>
                        <a:rPr lang="en-US" dirty="0">
                          <a:latin typeface="Courier New" panose="02070309020205020404" pitchFamily="49" charset="0"/>
                          <a:cs typeface="Courier New" panose="02070309020205020404" pitchFamily="49" charset="0"/>
                        </a:rPr>
                        <a:t>Create or overwrite</a:t>
                      </a:r>
                      <a:r>
                        <a:rPr lang="en-US" baseline="0" dirty="0">
                          <a:latin typeface="Courier New" panose="02070309020205020404" pitchFamily="49" charset="0"/>
                          <a:cs typeface="Courier New" panose="02070309020205020404" pitchFamily="49" charset="0"/>
                        </a:rPr>
                        <a:t> a file</a:t>
                      </a:r>
                      <a:endParaRPr lang="en-US"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0001"/>
                  </a:ext>
                </a:extLst>
              </a:tr>
              <a:tr h="370840">
                <a:tc>
                  <a:txBody>
                    <a:bodyPr/>
                    <a:lstStyle/>
                    <a:p>
                      <a:pPr algn="ctr"/>
                      <a:r>
                        <a:rPr lang="en-US" dirty="0">
                          <a:latin typeface="Courier New" panose="02070309020205020404" pitchFamily="49" charset="0"/>
                          <a:cs typeface="Courier New" panose="02070309020205020404" pitchFamily="49" charset="0"/>
                        </a:rPr>
                        <a:t>&gt;&gt;</a:t>
                      </a:r>
                    </a:p>
                  </a:txBody>
                  <a:tcPr/>
                </a:tc>
                <a:tc>
                  <a:txBody>
                    <a:bodyPr/>
                    <a:lstStyle/>
                    <a:p>
                      <a:r>
                        <a:rPr lang="en-US" dirty="0">
                          <a:latin typeface="Courier New" panose="02070309020205020404" pitchFamily="49" charset="0"/>
                          <a:cs typeface="Courier New" panose="02070309020205020404" pitchFamily="49" charset="0"/>
                        </a:rPr>
                        <a:t>Append a file</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47536340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318062" y="1097260"/>
            <a:ext cx="8653320" cy="4860654"/>
          </a:xfrm>
          <a:prstGeom prst="rect">
            <a:avLst/>
          </a:prstGeom>
          <a:noFill/>
          <a:ln>
            <a:noFill/>
          </a:ln>
        </p:spPr>
        <p:txBody>
          <a:bodyPr lIns="90000" tIns="45000" rIns="90000" bIns="45000"/>
          <a:lstStyle/>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Data can be manipulated with numerous Linux commands</a:t>
            </a:r>
          </a:p>
          <a:p>
            <a:pPr>
              <a:lnSpc>
                <a:spcPct val="100000"/>
              </a:lnSpc>
            </a:pPr>
            <a:endParaRPr lang="en-US" sz="22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Commands that can assist with data and file manipulation</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touch</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cat</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tac</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paste</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join</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sort </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split</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uniq</a:t>
            </a:r>
          </a:p>
        </p:txBody>
      </p:sp>
      <p:sp>
        <p:nvSpPr>
          <p:cNvPr id="4" name="CustomShape 2"/>
          <p:cNvSpPr/>
          <p:nvPr/>
        </p:nvSpPr>
        <p:spPr>
          <a:xfrm>
            <a:off x="2078460" y="0"/>
            <a:ext cx="5289840"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Text Manipulation</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136426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318062" y="1330038"/>
            <a:ext cx="8653320" cy="4197924"/>
          </a:xfrm>
          <a:prstGeom prst="rect">
            <a:avLst/>
          </a:prstGeom>
          <a:noFill/>
          <a:ln>
            <a:noFill/>
          </a:ln>
        </p:spPr>
        <p:txBody>
          <a:bodyPr lIns="90000" tIns="45000" rIns="90000" bIns="45000"/>
          <a:lstStyle/>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A significant amount of time will be taken to focus on file commands</a:t>
            </a:r>
          </a:p>
          <a:p>
            <a:pPr>
              <a:lnSpc>
                <a:spcPct val="100000"/>
              </a:lnSpc>
            </a:pPr>
            <a:endParaRPr lang="en-US" sz="22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File commands include:</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ls</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cd</a:t>
            </a:r>
          </a:p>
          <a:p>
            <a:pPr marL="800100" lvl="1" indent="-342900">
              <a:buFont typeface="Wingdings" panose="05000000000000000000" pitchFamily="2" charset="2"/>
              <a:buChar char="ü"/>
            </a:pPr>
            <a:r>
              <a:rPr lang="en-US" sz="2200" b="1" dirty="0" err="1">
                <a:solidFill>
                  <a:srgbClr val="000000"/>
                </a:solidFill>
                <a:latin typeface="Courier New" panose="02070309020205020404" pitchFamily="49" charset="0"/>
                <a:cs typeface="Courier New" panose="02070309020205020404" pitchFamily="49" charset="0"/>
              </a:rPr>
              <a:t>pwd</a:t>
            </a:r>
            <a:endParaRPr lang="en-US" sz="22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tail</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less</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more</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cut</a:t>
            </a:r>
          </a:p>
          <a:p>
            <a:pPr marL="800100" lvl="1" indent="-342900">
              <a:buFont typeface="Wingdings" panose="05000000000000000000" pitchFamily="2" charset="2"/>
              <a:buChar char="ü"/>
            </a:pPr>
            <a:r>
              <a:rPr lang="en-US" sz="2200" b="1" dirty="0" err="1">
                <a:solidFill>
                  <a:srgbClr val="000000"/>
                </a:solidFill>
                <a:latin typeface="Courier New" panose="02070309020205020404" pitchFamily="49" charset="0"/>
                <a:cs typeface="Courier New" panose="02070309020205020404" pitchFamily="49" charset="0"/>
              </a:rPr>
              <a:t>wc</a:t>
            </a:r>
            <a:endParaRPr lang="en-US" sz="2200" b="1" dirty="0">
              <a:solidFill>
                <a:srgbClr val="000000"/>
              </a:solidFill>
              <a:latin typeface="Courier New" panose="02070309020205020404" pitchFamily="49" charset="0"/>
              <a:cs typeface="Courier New" panose="02070309020205020404" pitchFamily="49" charset="0"/>
            </a:endParaRPr>
          </a:p>
          <a:p>
            <a:pPr lvl="1"/>
            <a:endParaRPr lang="en-US" sz="2200" b="1" dirty="0">
              <a:solidFill>
                <a:srgbClr val="000000"/>
              </a:solidFill>
              <a:latin typeface="Courier New" panose="02070309020205020404" pitchFamily="49" charset="0"/>
              <a:cs typeface="Courier New" panose="02070309020205020404" pitchFamily="49" charset="0"/>
            </a:endParaRPr>
          </a:p>
        </p:txBody>
      </p:sp>
      <p:sp>
        <p:nvSpPr>
          <p:cNvPr id="4" name="CustomShape 2"/>
          <p:cNvSpPr/>
          <p:nvPr/>
        </p:nvSpPr>
        <p:spPr>
          <a:xfrm>
            <a:off x="1609001" y="122548"/>
            <a:ext cx="5925999" cy="575035"/>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File / Directory Commands</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003484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510192" y="3046958"/>
            <a:ext cx="6123616" cy="764083"/>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Linux Searches and</a:t>
            </a:r>
          </a:p>
          <a:p>
            <a:pPr algn="ctr">
              <a:lnSpc>
                <a:spcPct val="100000"/>
              </a:lnSpc>
            </a:pPr>
            <a:r>
              <a:rPr lang="en-US" sz="2800" b="1" dirty="0">
                <a:latin typeface="Courier New" panose="02070309020205020404" pitchFamily="49" charset="0"/>
                <a:cs typeface="Courier New" panose="02070309020205020404" pitchFamily="49" charset="0"/>
              </a:rPr>
              <a:t>Regular Expressions</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480165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252073" y="886121"/>
            <a:ext cx="8653320" cy="5571239"/>
          </a:xfrm>
          <a:prstGeom prst="rect">
            <a:avLst/>
          </a:prstGeom>
          <a:noFill/>
          <a:ln>
            <a:noFill/>
          </a:ln>
        </p:spPr>
        <p:txBody>
          <a:bodyPr lIns="90000" tIns="45000" rIns="90000" bIns="45000"/>
          <a:lstStyle/>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a:t>
            </a:r>
            <a:r>
              <a:rPr lang="en-US" sz="2100" b="1" dirty="0">
                <a:solidFill>
                  <a:srgbClr val="000000"/>
                </a:solidFill>
                <a:latin typeface="Courier New" panose="02070309020205020404" pitchFamily="49" charset="0"/>
                <a:cs typeface="Courier New" panose="02070309020205020404" pitchFamily="49" charset="0"/>
              </a:rPr>
              <a:t>There are numerous Linux static string searches  that can be used to conduct forensic analysis of Linux systems:</a:t>
            </a:r>
          </a:p>
          <a:p>
            <a:pPr marL="800100" lvl="1" indent="-342900">
              <a:buFont typeface="Wingdings" panose="05000000000000000000" pitchFamily="2" charset="2"/>
              <a:buChar char="ü"/>
            </a:pPr>
            <a:r>
              <a:rPr lang="en-US" sz="2100" b="1" dirty="0">
                <a:solidFill>
                  <a:srgbClr val="000000"/>
                </a:solidFill>
                <a:latin typeface="Courier New" panose="02070309020205020404" pitchFamily="49" charset="0"/>
                <a:cs typeface="Courier New" panose="02070309020205020404" pitchFamily="49" charset="0"/>
              </a:rPr>
              <a:t>strings</a:t>
            </a:r>
          </a:p>
          <a:p>
            <a:pPr marL="1257300" lvl="2" indent="-342900">
              <a:buFont typeface="Courier New" panose="02070309020205020404" pitchFamily="49" charset="0"/>
              <a:buChar char="o"/>
            </a:pPr>
            <a:r>
              <a:rPr lang="en-US" sz="2100" b="1" dirty="0">
                <a:solidFill>
                  <a:srgbClr val="000000"/>
                </a:solidFill>
                <a:latin typeface="Courier New" panose="02070309020205020404" pitchFamily="49" charset="0"/>
                <a:cs typeface="Courier New" panose="02070309020205020404" pitchFamily="49" charset="0"/>
              </a:rPr>
              <a:t>Display printable strings in file(s)</a:t>
            </a:r>
          </a:p>
          <a:p>
            <a:pPr marL="800100" lvl="1" indent="-342900">
              <a:buFont typeface="Wingdings" panose="05000000000000000000" pitchFamily="2" charset="2"/>
              <a:buChar char="ü"/>
            </a:pPr>
            <a:r>
              <a:rPr lang="en-US" sz="2100" b="1" dirty="0" err="1">
                <a:solidFill>
                  <a:srgbClr val="000000"/>
                </a:solidFill>
                <a:latin typeface="Courier New" panose="02070309020205020404" pitchFamily="49" charset="0"/>
                <a:cs typeface="Courier New" panose="02070309020205020404" pitchFamily="49" charset="0"/>
              </a:rPr>
              <a:t>srch_strings</a:t>
            </a:r>
            <a:endParaRPr lang="en-US" sz="2100" b="1" dirty="0">
              <a:solidFill>
                <a:srgbClr val="000000"/>
              </a:solidFill>
              <a:latin typeface="Courier New" panose="02070309020205020404" pitchFamily="49" charset="0"/>
              <a:cs typeface="Courier New" panose="02070309020205020404" pitchFamily="49" charset="0"/>
            </a:endParaRPr>
          </a:p>
          <a:p>
            <a:pPr marL="1257300" lvl="2" indent="-342900">
              <a:buFont typeface="Courier New" panose="02070309020205020404" pitchFamily="49" charset="0"/>
              <a:buChar char="o"/>
            </a:pPr>
            <a:r>
              <a:rPr lang="en-US" sz="2100" b="1" dirty="0">
                <a:solidFill>
                  <a:srgbClr val="000000"/>
                </a:solidFill>
                <a:latin typeface="Courier New" panose="02070309020205020404" pitchFamily="49" charset="0"/>
                <a:cs typeface="Courier New" panose="02070309020205020404" pitchFamily="49" charset="0"/>
              </a:rPr>
              <a:t>Displays printable strings in file(s) along with disk offset</a:t>
            </a:r>
          </a:p>
          <a:p>
            <a:pPr marL="1257300" lvl="2" indent="-342900">
              <a:buFont typeface="Courier New" panose="02070309020205020404" pitchFamily="49" charset="0"/>
              <a:buChar char="o"/>
            </a:pPr>
            <a:r>
              <a:rPr lang="en-US" sz="2100" b="1" dirty="0">
                <a:solidFill>
                  <a:srgbClr val="000000"/>
                </a:solidFill>
                <a:latin typeface="Courier New" panose="02070309020205020404" pitchFamily="49" charset="0"/>
                <a:cs typeface="Courier New" panose="02070309020205020404" pitchFamily="49" charset="0"/>
              </a:rPr>
              <a:t>Sleuth Kit command</a:t>
            </a:r>
          </a:p>
          <a:p>
            <a:pPr marL="1257300" lvl="2" indent="-342900">
              <a:buFont typeface="Courier New" panose="02070309020205020404" pitchFamily="49" charset="0"/>
              <a:buChar char="o"/>
            </a:pPr>
            <a:r>
              <a:rPr lang="en-US" sz="2100" b="1" dirty="0" err="1">
                <a:solidFill>
                  <a:srgbClr val="000000"/>
                </a:solidFill>
                <a:latin typeface="Courier New" panose="02070309020205020404" pitchFamily="49" charset="0"/>
                <a:cs typeface="Courier New" panose="02070309020205020404" pitchFamily="49" charset="0"/>
              </a:rPr>
              <a:t>srch_strings</a:t>
            </a:r>
            <a:r>
              <a:rPr lang="en-US" sz="2100" b="1" dirty="0">
                <a:solidFill>
                  <a:srgbClr val="000000"/>
                </a:solidFill>
                <a:latin typeface="Courier New" panose="02070309020205020404" pitchFamily="49" charset="0"/>
                <a:cs typeface="Courier New" panose="02070309020205020404" pitchFamily="49" charset="0"/>
              </a:rPr>
              <a:t> options:</a:t>
            </a:r>
          </a:p>
          <a:p>
            <a:pPr marL="1714500" lvl="3" indent="-342900">
              <a:buFont typeface="Arial" panose="020B0604020202020204" pitchFamily="34" charset="0"/>
              <a:buChar char="•"/>
            </a:pPr>
            <a:r>
              <a:rPr lang="en-US" sz="2100" b="1" dirty="0">
                <a:solidFill>
                  <a:srgbClr val="000000"/>
                </a:solidFill>
                <a:latin typeface="Courier New" panose="02070309020205020404" pitchFamily="49" charset="0"/>
                <a:cs typeface="Courier New" panose="02070309020205020404" pitchFamily="49" charset="0"/>
              </a:rPr>
              <a:t>-a Scan the entire file</a:t>
            </a:r>
          </a:p>
          <a:p>
            <a:pPr lvl="3"/>
            <a:endParaRPr lang="en-US" sz="2100" b="1" dirty="0">
              <a:solidFill>
                <a:srgbClr val="000000"/>
              </a:solidFill>
              <a:latin typeface="Courier New" panose="02070309020205020404" pitchFamily="49" charset="0"/>
              <a:cs typeface="Courier New" panose="02070309020205020404" pitchFamily="49" charset="0"/>
            </a:endParaRPr>
          </a:p>
          <a:p>
            <a:pPr marL="1714500" lvl="3" indent="-342900">
              <a:buFont typeface="Arial" panose="020B0604020202020204" pitchFamily="34" charset="0"/>
              <a:buChar char="•"/>
            </a:pPr>
            <a:r>
              <a:rPr lang="en-US" sz="2100" b="1" dirty="0">
                <a:solidFill>
                  <a:srgbClr val="000000"/>
                </a:solidFill>
                <a:latin typeface="Courier New" panose="02070309020205020404" pitchFamily="49" charset="0"/>
                <a:cs typeface="Courier New" panose="02070309020205020404" pitchFamily="49" charset="0"/>
              </a:rPr>
              <a:t>-n Length of printable characters to extract</a:t>
            </a:r>
          </a:p>
          <a:p>
            <a:pPr lvl="3"/>
            <a:endParaRPr lang="en-US" sz="2100" b="1" dirty="0">
              <a:solidFill>
                <a:srgbClr val="000000"/>
              </a:solidFill>
              <a:latin typeface="Courier New" panose="02070309020205020404" pitchFamily="49" charset="0"/>
              <a:cs typeface="Courier New" panose="02070309020205020404" pitchFamily="49" charset="0"/>
            </a:endParaRPr>
          </a:p>
          <a:p>
            <a:pPr marL="1714500" lvl="3" indent="-342900">
              <a:buFont typeface="Arial" panose="020B0604020202020204" pitchFamily="34" charset="0"/>
              <a:buChar char="•"/>
            </a:pPr>
            <a:r>
              <a:rPr lang="en-US" sz="2100" b="1" dirty="0">
                <a:solidFill>
                  <a:srgbClr val="000000"/>
                </a:solidFill>
                <a:latin typeface="Courier New" panose="02070309020205020404" pitchFamily="49" charset="0"/>
                <a:cs typeface="Courier New" panose="02070309020205020404" pitchFamily="49" charset="0"/>
              </a:rPr>
              <a:t>-t {</a:t>
            </a:r>
            <a:r>
              <a:rPr lang="en-US" sz="2100" b="1" dirty="0" err="1">
                <a:solidFill>
                  <a:srgbClr val="000000"/>
                </a:solidFill>
                <a:latin typeface="Courier New" panose="02070309020205020404" pitchFamily="49" charset="0"/>
                <a:cs typeface="Courier New" panose="02070309020205020404" pitchFamily="49" charset="0"/>
              </a:rPr>
              <a:t>o,x,d</a:t>
            </a:r>
            <a:r>
              <a:rPr lang="en-US" sz="2100" b="1" dirty="0">
                <a:solidFill>
                  <a:srgbClr val="000000"/>
                </a:solidFill>
                <a:latin typeface="Courier New" panose="02070309020205020404" pitchFamily="49" charset="0"/>
                <a:cs typeface="Courier New" panose="02070309020205020404" pitchFamily="49" charset="0"/>
              </a:rPr>
              <a:t>} Offset Location in octal, hex or decimal</a:t>
            </a:r>
          </a:p>
          <a:p>
            <a:pPr marL="1257300" lvl="2" indent="-342900">
              <a:buFont typeface="Courier New" panose="02070309020205020404" pitchFamily="49" charset="0"/>
              <a:buChar char="o"/>
            </a:pPr>
            <a:endParaRPr lang="en-US" sz="2200" b="1" dirty="0">
              <a:solidFill>
                <a:srgbClr val="000000"/>
              </a:solidFill>
              <a:latin typeface="Courier New" panose="02070309020205020404" pitchFamily="49" charset="0"/>
              <a:cs typeface="Courier New" panose="02070309020205020404" pitchFamily="49" charset="0"/>
            </a:endParaRPr>
          </a:p>
        </p:txBody>
      </p:sp>
      <p:sp>
        <p:nvSpPr>
          <p:cNvPr id="4" name="CustomShape 2"/>
          <p:cNvSpPr/>
          <p:nvPr/>
        </p:nvSpPr>
        <p:spPr>
          <a:xfrm>
            <a:off x="1609001" y="122548"/>
            <a:ext cx="5925999" cy="575035"/>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Linux String Searches</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964269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179898" y="688158"/>
            <a:ext cx="8775563" cy="5920033"/>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Create a report and presentation that highlights the capability of open source forensics tools</a:t>
            </a:r>
          </a:p>
          <a:p>
            <a:pPr marL="800100" lvl="1" indent="-342900">
              <a:buFont typeface="Wingdings" panose="05000000000000000000" pitchFamily="2" charset="2"/>
              <a:buChar char="ü"/>
            </a:pPr>
            <a:r>
              <a:rPr lang="en-US" sz="1400" b="1" dirty="0">
                <a:solidFill>
                  <a:srgbClr val="000000"/>
                </a:solidFill>
                <a:latin typeface="Courier New" panose="02070309020205020404" pitchFamily="49" charset="0"/>
                <a:cs typeface="Courier New" panose="02070309020205020404" pitchFamily="49" charset="0"/>
              </a:rPr>
              <a:t>https://github.com/cugu/awesome-forensics/blob/master/README.md#tools </a:t>
            </a:r>
          </a:p>
          <a:p>
            <a:pPr>
              <a:lnSpc>
                <a:spcPct val="100000"/>
              </a:lnSpc>
            </a:pPr>
            <a:r>
              <a:rPr lang="en-US" sz="2000" b="1" dirty="0">
                <a:solidFill>
                  <a:srgbClr val="000000"/>
                </a:solidFill>
                <a:latin typeface="Courier New" panose="02070309020205020404" pitchFamily="49" charset="0"/>
                <a:cs typeface="Courier New" panose="02070309020205020404" pitchFamily="49" charset="0"/>
              </a:rPr>
              <a:t> </a:t>
            </a: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What must be addressed in the report and presentation?</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What problem does this tool or framework solve?</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What code base does the tool use?</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What operating system does the tool focused on?</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What are the benefits / drawbacks?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How can it be improved?</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The tool / framework must be demonstrated during the presentation</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3 Students / Team</a:t>
            </a: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Student Presentations</a:t>
            </a:r>
          </a:p>
          <a:p>
            <a:pPr lvl="1">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10 minutes each</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18 April, 25 April</a:t>
            </a:r>
          </a:p>
          <a:p>
            <a:endParaRPr lang="en-US" sz="20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Report format same as Project #1 </a:t>
            </a:r>
          </a:p>
        </p:txBody>
      </p:sp>
      <p:sp>
        <p:nvSpPr>
          <p:cNvPr id="252" name="CustomShape 2"/>
          <p:cNvSpPr/>
          <p:nvPr/>
        </p:nvSpPr>
        <p:spPr>
          <a:xfrm>
            <a:off x="2078460" y="37708"/>
            <a:ext cx="5289840" cy="499621"/>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Project #2 Requirements</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3515700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131975" y="1112363"/>
            <a:ext cx="8858261" cy="4091233"/>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Due to the limited nature of static string analysis, it is necessary to find more flexible search techniques</a:t>
            </a: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The following built-in Linux tools can be used to detect, filter, and manipulate text and binary data:</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grep</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Global Regular Expression Printer</a:t>
            </a:r>
          </a:p>
          <a:p>
            <a:pPr marL="800100" lvl="1" indent="-342900">
              <a:buFont typeface="Wingdings" panose="05000000000000000000" pitchFamily="2" charset="2"/>
              <a:buChar char="ü"/>
            </a:pPr>
            <a:r>
              <a:rPr lang="en-US" sz="2000" b="1" dirty="0" err="1">
                <a:solidFill>
                  <a:srgbClr val="000000"/>
                </a:solidFill>
                <a:latin typeface="Courier New" panose="02070309020205020404" pitchFamily="49" charset="0"/>
                <a:cs typeface="Courier New" panose="02070309020205020404" pitchFamily="49" charset="0"/>
              </a:rPr>
              <a:t>awk</a:t>
            </a:r>
            <a:endParaRPr lang="en-US" sz="2000" b="1" dirty="0">
              <a:solidFill>
                <a:srgbClr val="000000"/>
              </a:solidFill>
              <a:latin typeface="Courier New" panose="02070309020205020404" pitchFamily="49" charset="0"/>
              <a:cs typeface="Courier New" panose="02070309020205020404" pitchFamily="49" charset="0"/>
            </a:endParaRP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Shell scripting language to manipulate and filter data</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sed</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Stream editor used to manipulate and filter text from files or pipelines</a:t>
            </a:r>
          </a:p>
        </p:txBody>
      </p:sp>
      <p:sp>
        <p:nvSpPr>
          <p:cNvPr id="4" name="CustomShape 2"/>
          <p:cNvSpPr/>
          <p:nvPr/>
        </p:nvSpPr>
        <p:spPr>
          <a:xfrm>
            <a:off x="1609001" y="122548"/>
            <a:ext cx="5925999" cy="735291"/>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Regular Expression and Stream Processing</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415026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75415" y="593889"/>
            <a:ext cx="8946037" cy="5967167"/>
          </a:xfrm>
          <a:prstGeom prst="rect">
            <a:avLst/>
          </a:prstGeom>
          <a:noFill/>
          <a:ln>
            <a:noFill/>
          </a:ln>
        </p:spPr>
        <p:txBody>
          <a:bodyPr lIns="90000" tIns="45000" rIns="90000" bIns="45000"/>
          <a:lstStyle/>
          <a:p>
            <a:pPr>
              <a:buFont typeface="Wingdings" charset="2"/>
              <a:buChar char=""/>
            </a:pPr>
            <a:r>
              <a:rPr lang="en-US" sz="1700" b="1" dirty="0">
                <a:solidFill>
                  <a:srgbClr val="000000"/>
                </a:solidFill>
                <a:latin typeface="Courier New" panose="02070309020205020404" pitchFamily="49" charset="0"/>
                <a:cs typeface="Courier New" panose="02070309020205020404" pitchFamily="49" charset="0"/>
              </a:rPr>
              <a:t> Stream editor is used to manipulate and filter text from files or pipelines</a:t>
            </a:r>
          </a:p>
          <a:p>
            <a:endParaRPr lang="en-US" sz="1700" b="1" dirty="0">
              <a:solidFill>
                <a:srgbClr val="000000"/>
              </a:solidFill>
              <a:latin typeface="Courier New" panose="02070309020205020404" pitchFamily="49" charset="0"/>
              <a:cs typeface="Courier New" panose="02070309020205020404" pitchFamily="49" charset="0"/>
            </a:endParaRPr>
          </a:p>
          <a:p>
            <a:endParaRPr lang="en-US" sz="1700" b="1" dirty="0">
              <a:solidFill>
                <a:srgbClr val="000000"/>
              </a:solidFill>
              <a:latin typeface="Courier New" panose="02070309020205020404" pitchFamily="49" charset="0"/>
              <a:cs typeface="Courier New" panose="02070309020205020404" pitchFamily="49" charset="0"/>
            </a:endParaRPr>
          </a:p>
          <a:p>
            <a:pPr algn="ctr"/>
            <a:r>
              <a:rPr lang="en-US" sz="1700" b="1" dirty="0">
                <a:solidFill>
                  <a:srgbClr val="000000"/>
                </a:solidFill>
                <a:latin typeface="Courier New" panose="02070309020205020404" pitchFamily="49" charset="0"/>
                <a:cs typeface="Courier New" panose="02070309020205020404" pitchFamily="49" charset="0"/>
              </a:rPr>
              <a:t>Original Text</a:t>
            </a:r>
          </a:p>
          <a:p>
            <a:pPr algn="ctr"/>
            <a:endParaRPr lang="en-US" sz="1700" b="1" dirty="0">
              <a:solidFill>
                <a:srgbClr val="000000"/>
              </a:solidFill>
              <a:latin typeface="Courier New" panose="02070309020205020404" pitchFamily="49" charset="0"/>
              <a:cs typeface="Courier New" panose="02070309020205020404" pitchFamily="49" charset="0"/>
            </a:endParaRPr>
          </a:p>
          <a:p>
            <a:pPr algn="ctr"/>
            <a:endParaRPr lang="en-US" sz="1700" b="1" dirty="0">
              <a:solidFill>
                <a:srgbClr val="000000"/>
              </a:solidFill>
              <a:latin typeface="Courier New" panose="02070309020205020404" pitchFamily="49" charset="0"/>
              <a:cs typeface="Courier New" panose="02070309020205020404" pitchFamily="49" charset="0"/>
            </a:endParaRPr>
          </a:p>
          <a:p>
            <a:pPr algn="ctr"/>
            <a:endParaRPr lang="en-US" sz="1700"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sz="1700" b="1" dirty="0">
                <a:solidFill>
                  <a:srgbClr val="000000"/>
                </a:solidFill>
                <a:latin typeface="Courier New" panose="02070309020205020404" pitchFamily="49" charset="0"/>
                <a:cs typeface="Courier New" panose="02070309020205020404" pitchFamily="49" charset="0"/>
              </a:rPr>
              <a:t>How to read the command: Use sed to substitute the word dog with the word pig in file </a:t>
            </a:r>
            <a:r>
              <a:rPr lang="en-US" sz="1700" b="1" dirty="0" err="1">
                <a:solidFill>
                  <a:srgbClr val="000000"/>
                </a:solidFill>
                <a:latin typeface="Courier New" panose="02070309020205020404" pitchFamily="49" charset="0"/>
                <a:cs typeface="Courier New" panose="02070309020205020404" pitchFamily="49" charset="0"/>
              </a:rPr>
              <a:t>sedTestFile</a:t>
            </a:r>
            <a:endParaRPr lang="en-US" sz="1700" b="1" dirty="0">
              <a:solidFill>
                <a:srgbClr val="000000"/>
              </a:solidFill>
              <a:latin typeface="Courier New" panose="02070309020205020404" pitchFamily="49" charset="0"/>
              <a:cs typeface="Courier New" panose="02070309020205020404" pitchFamily="49" charset="0"/>
            </a:endParaRPr>
          </a:p>
          <a:p>
            <a:pPr marL="742950" lvl="1" indent="-285750">
              <a:buFont typeface="Wingdings" panose="05000000000000000000" pitchFamily="2" charset="2"/>
              <a:buChar char="ü"/>
            </a:pPr>
            <a:r>
              <a:rPr lang="en-US" sz="1700" b="1" dirty="0">
                <a:solidFill>
                  <a:srgbClr val="000000"/>
                </a:solidFill>
                <a:latin typeface="Courier New" panose="02070309020205020404" pitchFamily="49" charset="0"/>
                <a:cs typeface="Courier New" panose="02070309020205020404" pitchFamily="49" charset="0"/>
              </a:rPr>
              <a:t>Only outputs the changes, the original file is unchanged</a:t>
            </a:r>
          </a:p>
          <a:p>
            <a:endParaRPr lang="en-US" sz="1700" b="1" dirty="0">
              <a:solidFill>
                <a:srgbClr val="000000"/>
              </a:solidFill>
              <a:latin typeface="Courier New" panose="02070309020205020404" pitchFamily="49" charset="0"/>
              <a:cs typeface="Courier New" panose="02070309020205020404" pitchFamily="49" charset="0"/>
            </a:endParaRPr>
          </a:p>
          <a:p>
            <a:endParaRPr lang="en-US" sz="1700" b="1" dirty="0">
              <a:solidFill>
                <a:srgbClr val="000000"/>
              </a:solidFill>
              <a:latin typeface="Courier New" panose="02070309020205020404" pitchFamily="49" charset="0"/>
              <a:cs typeface="Courier New" panose="02070309020205020404" pitchFamily="49" charset="0"/>
            </a:endParaRPr>
          </a:p>
          <a:p>
            <a:endParaRPr lang="en-US" sz="1700"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sz="1700" b="1" dirty="0">
                <a:solidFill>
                  <a:srgbClr val="000000"/>
                </a:solidFill>
                <a:latin typeface="Courier New" panose="02070309020205020404" pitchFamily="49" charset="0"/>
                <a:cs typeface="Courier New" panose="02070309020205020404" pitchFamily="49" charset="0"/>
              </a:rPr>
              <a:t>How to read the command: Use sed to substitute the word dog with the word pig from the redirected input of the file </a:t>
            </a:r>
            <a:r>
              <a:rPr lang="en-US" sz="1700" b="1" dirty="0" err="1">
                <a:solidFill>
                  <a:srgbClr val="000000"/>
                </a:solidFill>
                <a:latin typeface="Courier New" panose="02070309020205020404" pitchFamily="49" charset="0"/>
                <a:cs typeface="Courier New" panose="02070309020205020404" pitchFamily="49" charset="0"/>
              </a:rPr>
              <a:t>sedTestFile</a:t>
            </a:r>
            <a:endParaRPr lang="en-US" sz="1700" b="1" dirty="0">
              <a:solidFill>
                <a:srgbClr val="000000"/>
              </a:solidFill>
              <a:latin typeface="Courier New" panose="02070309020205020404" pitchFamily="49" charset="0"/>
              <a:cs typeface="Courier New" panose="02070309020205020404" pitchFamily="49" charset="0"/>
            </a:endParaRPr>
          </a:p>
          <a:p>
            <a:pPr marL="742950" lvl="1" indent="-285750">
              <a:buFont typeface="Wingdings" panose="05000000000000000000" pitchFamily="2" charset="2"/>
              <a:buChar char="ü"/>
            </a:pPr>
            <a:r>
              <a:rPr lang="en-US" sz="1700" b="1" dirty="0">
                <a:solidFill>
                  <a:srgbClr val="000000"/>
                </a:solidFill>
                <a:latin typeface="Courier New" panose="02070309020205020404" pitchFamily="49" charset="0"/>
                <a:cs typeface="Courier New" panose="02070309020205020404" pitchFamily="49" charset="0"/>
              </a:rPr>
              <a:t>Only outputs the changes, the original file is unchanged</a:t>
            </a:r>
          </a:p>
          <a:p>
            <a:pPr marL="742950" lvl="1" indent="-285750">
              <a:buFont typeface="Wingdings" panose="05000000000000000000" pitchFamily="2" charset="2"/>
              <a:buChar char="ü"/>
            </a:pPr>
            <a:r>
              <a:rPr lang="en-US" sz="1700" b="1" dirty="0">
                <a:solidFill>
                  <a:srgbClr val="000000"/>
                </a:solidFill>
                <a:latin typeface="Courier New" panose="02070309020205020404" pitchFamily="49" charset="0"/>
                <a:cs typeface="Courier New" panose="02070309020205020404" pitchFamily="49" charset="0"/>
              </a:rPr>
              <a:t>Effectively the same as the first command</a:t>
            </a:r>
          </a:p>
          <a:p>
            <a:pPr lvl="1"/>
            <a:endParaRPr lang="en-US" sz="1700"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sz="1700" b="1" dirty="0">
                <a:solidFill>
                  <a:srgbClr val="000000"/>
                </a:solidFill>
                <a:latin typeface="Courier New" panose="02070309020205020404" pitchFamily="49" charset="0"/>
                <a:cs typeface="Courier New" panose="02070309020205020404" pitchFamily="49" charset="0"/>
              </a:rPr>
              <a:t>How to read the command: Use sed to substitute the word dog with the word pig from the redirected input of the file </a:t>
            </a:r>
            <a:r>
              <a:rPr lang="en-US" sz="1700" b="1" dirty="0" err="1">
                <a:solidFill>
                  <a:srgbClr val="000000"/>
                </a:solidFill>
                <a:latin typeface="Courier New" panose="02070309020205020404" pitchFamily="49" charset="0"/>
                <a:cs typeface="Courier New" panose="02070309020205020404" pitchFamily="49" charset="0"/>
              </a:rPr>
              <a:t>sedTestFile</a:t>
            </a:r>
            <a:r>
              <a:rPr lang="en-US" sz="1700" b="1" dirty="0">
                <a:solidFill>
                  <a:srgbClr val="000000"/>
                </a:solidFill>
                <a:latin typeface="Courier New" panose="02070309020205020404" pitchFamily="49" charset="0"/>
                <a:cs typeface="Courier New" panose="02070309020205020404" pitchFamily="49" charset="0"/>
              </a:rPr>
              <a:t> and direct the output to file </a:t>
            </a:r>
            <a:r>
              <a:rPr lang="en-US" sz="1700" b="1" dirty="0" err="1">
                <a:solidFill>
                  <a:srgbClr val="000000"/>
                </a:solidFill>
                <a:latin typeface="Courier New" panose="02070309020205020404" pitchFamily="49" charset="0"/>
                <a:cs typeface="Courier New" panose="02070309020205020404" pitchFamily="49" charset="0"/>
              </a:rPr>
              <a:t>newsedTestFile</a:t>
            </a:r>
            <a:endParaRPr lang="en-US" sz="1700" b="1" dirty="0">
              <a:solidFill>
                <a:srgbClr val="000000"/>
              </a:solidFill>
              <a:latin typeface="Courier New" panose="02070309020205020404" pitchFamily="49" charset="0"/>
              <a:cs typeface="Courier New" panose="02070309020205020404" pitchFamily="49" charset="0"/>
            </a:endParaRPr>
          </a:p>
        </p:txBody>
      </p:sp>
      <p:sp>
        <p:nvSpPr>
          <p:cNvPr id="4" name="CustomShape 2"/>
          <p:cNvSpPr/>
          <p:nvPr/>
        </p:nvSpPr>
        <p:spPr>
          <a:xfrm>
            <a:off x="1609000" y="75414"/>
            <a:ext cx="5925999" cy="518475"/>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sed Substitution</a:t>
            </a:r>
            <a:endParaRPr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7606C6DD-97FF-4CC8-8F10-6103D67CA05C}"/>
              </a:ext>
            </a:extLst>
          </p:cNvPr>
          <p:cNvPicPr>
            <a:picLocks noChangeAspect="1"/>
          </p:cNvPicPr>
          <p:nvPr/>
        </p:nvPicPr>
        <p:blipFill rotWithShape="1">
          <a:blip r:embed="rId2"/>
          <a:srcRect t="4244" r="3683" b="8989"/>
          <a:stretch/>
        </p:blipFill>
        <p:spPr>
          <a:xfrm>
            <a:off x="2693126" y="1084082"/>
            <a:ext cx="3757749" cy="545518"/>
          </a:xfrm>
          <a:prstGeom prst="rect">
            <a:avLst/>
          </a:prstGeom>
        </p:spPr>
      </p:pic>
      <p:pic>
        <p:nvPicPr>
          <p:cNvPr id="3" name="Picture 2">
            <a:extLst>
              <a:ext uri="{FF2B5EF4-FFF2-40B4-BE49-F238E27FC236}">
                <a16:creationId xmlns:a16="http://schemas.microsoft.com/office/drawing/2014/main" id="{09AC8432-464A-4CE8-BC83-0462B99DB26C}"/>
              </a:ext>
            </a:extLst>
          </p:cNvPr>
          <p:cNvPicPr>
            <a:picLocks noChangeAspect="1"/>
          </p:cNvPicPr>
          <p:nvPr/>
        </p:nvPicPr>
        <p:blipFill rotWithShape="1">
          <a:blip r:embed="rId3"/>
          <a:srcRect t="611" r="12642" b="63357"/>
          <a:stretch/>
        </p:blipFill>
        <p:spPr>
          <a:xfrm>
            <a:off x="2563118" y="1966123"/>
            <a:ext cx="3970630" cy="740258"/>
          </a:xfrm>
          <a:prstGeom prst="rect">
            <a:avLst/>
          </a:prstGeom>
        </p:spPr>
      </p:pic>
      <p:pic>
        <p:nvPicPr>
          <p:cNvPr id="6" name="Picture 5">
            <a:extLst>
              <a:ext uri="{FF2B5EF4-FFF2-40B4-BE49-F238E27FC236}">
                <a16:creationId xmlns:a16="http://schemas.microsoft.com/office/drawing/2014/main" id="{5B0AB7D7-063A-4449-ADFD-20313F657470}"/>
              </a:ext>
            </a:extLst>
          </p:cNvPr>
          <p:cNvPicPr>
            <a:picLocks noChangeAspect="1"/>
          </p:cNvPicPr>
          <p:nvPr/>
        </p:nvPicPr>
        <p:blipFill rotWithShape="1">
          <a:blip r:embed="rId3"/>
          <a:srcRect t="45182" r="11949" b="18762"/>
          <a:stretch/>
        </p:blipFill>
        <p:spPr>
          <a:xfrm>
            <a:off x="2525411" y="3503582"/>
            <a:ext cx="4093178" cy="757592"/>
          </a:xfrm>
          <a:prstGeom prst="rect">
            <a:avLst/>
          </a:prstGeom>
        </p:spPr>
      </p:pic>
      <p:pic>
        <p:nvPicPr>
          <p:cNvPr id="7" name="Picture 6">
            <a:extLst>
              <a:ext uri="{FF2B5EF4-FFF2-40B4-BE49-F238E27FC236}">
                <a16:creationId xmlns:a16="http://schemas.microsoft.com/office/drawing/2014/main" id="{9E4C7248-D35B-4387-ACC7-CA520AF9DA05}"/>
              </a:ext>
            </a:extLst>
          </p:cNvPr>
          <p:cNvPicPr>
            <a:picLocks noChangeAspect="1"/>
          </p:cNvPicPr>
          <p:nvPr/>
        </p:nvPicPr>
        <p:blipFill rotWithShape="1">
          <a:blip r:embed="rId3"/>
          <a:srcRect t="89614" b="1137"/>
          <a:stretch/>
        </p:blipFill>
        <p:spPr>
          <a:xfrm>
            <a:off x="1994829" y="5317523"/>
            <a:ext cx="5154339" cy="215464"/>
          </a:xfrm>
          <a:prstGeom prst="rect">
            <a:avLst/>
          </a:prstGeom>
        </p:spPr>
      </p:pic>
    </p:spTree>
    <p:extLst>
      <p:ext uri="{BB962C8B-B14F-4D97-AF65-F5344CB8AC3E}">
        <p14:creationId xmlns:p14="http://schemas.microsoft.com/office/powerpoint/2010/main" val="54199713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228600" y="904974"/>
            <a:ext cx="8686799" cy="5439266"/>
          </a:xfrm>
        </p:spPr>
        <p:txBody>
          <a:bodyPr/>
          <a:lstStyle/>
          <a:p>
            <a:pPr>
              <a:buFont typeface="Wingdings" panose="05000000000000000000" pitchFamily="2" charset="2"/>
              <a:buChar char="Ø"/>
            </a:pPr>
            <a:r>
              <a:rPr lang="en-US" sz="1800" b="1" dirty="0">
                <a:latin typeface="Courier New" panose="02070309020205020404" pitchFamily="49" charset="0"/>
              </a:rPr>
              <a:t>Instead of scanning throughout a directory, file, or any object with static signatures, regular expressions provide powerful pattern matching mechanisms</a:t>
            </a:r>
          </a:p>
          <a:p>
            <a:pPr>
              <a:buFont typeface="Wingdings" panose="05000000000000000000" pitchFamily="2" charset="2"/>
              <a:buChar char="Ø"/>
            </a:pPr>
            <a:r>
              <a:rPr lang="en-US" sz="1800" b="1" dirty="0">
                <a:latin typeface="Courier New" panose="02070309020205020404" pitchFamily="49" charset="0"/>
                <a:cs typeface="Courier New" panose="02070309020205020404" pitchFamily="49" charset="0"/>
              </a:rPr>
              <a:t>Some common individual data artifacts found with regular expressions during a forensics investigation:</a:t>
            </a:r>
          </a:p>
          <a:p>
            <a:pPr lvl="1">
              <a:buFont typeface="Wingdings" panose="05000000000000000000" pitchFamily="2" charset="2"/>
              <a:buChar char="ü"/>
            </a:pPr>
            <a:r>
              <a:rPr lang="en-US" sz="1800" b="1" dirty="0">
                <a:latin typeface="Courier New" panose="02070309020205020404" pitchFamily="49" charset="0"/>
                <a:cs typeface="Courier New" panose="02070309020205020404" pitchFamily="49" charset="0"/>
              </a:rPr>
              <a:t>File extensions</a:t>
            </a:r>
          </a:p>
          <a:p>
            <a:pPr lvl="1">
              <a:buFont typeface="Wingdings" panose="05000000000000000000" pitchFamily="2" charset="2"/>
              <a:buChar char="ü"/>
            </a:pPr>
            <a:r>
              <a:rPr lang="en-US" sz="1800" b="1" dirty="0">
                <a:latin typeface="Courier New" panose="02070309020205020404" pitchFamily="49" charset="0"/>
                <a:cs typeface="Courier New" panose="02070309020205020404" pitchFamily="49" charset="0"/>
              </a:rPr>
              <a:t>Uniform Resource Locators (URLs)</a:t>
            </a:r>
          </a:p>
          <a:p>
            <a:pPr lvl="1">
              <a:buFont typeface="Wingdings" panose="05000000000000000000" pitchFamily="2" charset="2"/>
              <a:buChar char="ü"/>
            </a:pPr>
            <a:r>
              <a:rPr lang="en-US" sz="1800" b="1" dirty="0">
                <a:latin typeface="Courier New" panose="02070309020205020404" pitchFamily="49" charset="0"/>
              </a:rPr>
              <a:t>Social Security Numbers</a:t>
            </a:r>
          </a:p>
          <a:p>
            <a:pPr lvl="1">
              <a:buFont typeface="Wingdings" panose="05000000000000000000" pitchFamily="2" charset="2"/>
              <a:buChar char="ü"/>
            </a:pPr>
            <a:r>
              <a:rPr lang="en-US" sz="1800" b="1" dirty="0">
                <a:latin typeface="Courier New" panose="02070309020205020404" pitchFamily="49" charset="0"/>
                <a:cs typeface="Courier New" panose="02070309020205020404" pitchFamily="49" charset="0"/>
              </a:rPr>
              <a:t>MAC Addresses</a:t>
            </a:r>
          </a:p>
          <a:p>
            <a:pPr lvl="1">
              <a:buFont typeface="Wingdings" panose="05000000000000000000" pitchFamily="2" charset="2"/>
              <a:buChar char="ü"/>
            </a:pPr>
            <a:r>
              <a:rPr lang="en-US" sz="1800" b="1" dirty="0">
                <a:latin typeface="Courier New" panose="02070309020205020404" pitchFamily="49" charset="0"/>
              </a:rPr>
              <a:t>IP Addresses</a:t>
            </a:r>
          </a:p>
          <a:p>
            <a:pPr lvl="1">
              <a:buFont typeface="Wingdings" panose="05000000000000000000" pitchFamily="2" charset="2"/>
              <a:buChar char="ü"/>
            </a:pPr>
            <a:r>
              <a:rPr lang="en-US" sz="1800" b="1" dirty="0">
                <a:latin typeface="Courier New" panose="02070309020205020404" pitchFamily="49" charset="0"/>
                <a:cs typeface="Courier New" panose="02070309020205020404" pitchFamily="49" charset="0"/>
              </a:rPr>
              <a:t>Credit Cards</a:t>
            </a:r>
          </a:p>
          <a:p>
            <a:pPr lvl="1">
              <a:buFont typeface="Wingdings" panose="05000000000000000000" pitchFamily="2" charset="2"/>
              <a:buChar char="ü"/>
            </a:pPr>
            <a:r>
              <a:rPr lang="en-US" sz="1800" b="1" dirty="0">
                <a:latin typeface="Courier New" panose="02070309020205020404" pitchFamily="49" charset="0"/>
              </a:rPr>
              <a:t>Email Addresses</a:t>
            </a:r>
          </a:p>
          <a:p>
            <a:pPr lvl="1">
              <a:buFont typeface="Wingdings" panose="05000000000000000000" pitchFamily="2" charset="2"/>
              <a:buChar char="ü"/>
            </a:pPr>
            <a:r>
              <a:rPr lang="en-US" sz="1800" b="1" dirty="0">
                <a:latin typeface="Courier New" panose="02070309020205020404" pitchFamily="49" charset="0"/>
                <a:cs typeface="Courier New" panose="02070309020205020404" pitchFamily="49" charset="0"/>
              </a:rPr>
              <a:t>Phone Numbers</a:t>
            </a:r>
          </a:p>
          <a:p>
            <a:pPr>
              <a:buFont typeface="Wingdings" panose="05000000000000000000" pitchFamily="2" charset="2"/>
              <a:buChar char="Ø"/>
            </a:pPr>
            <a:r>
              <a:rPr lang="en-US" sz="1800" b="1" dirty="0">
                <a:latin typeface="Courier New" panose="02070309020205020404" pitchFamily="49" charset="0"/>
              </a:rPr>
              <a:t>Regular expression and stream processing can be expanded to aid in the following activities:</a:t>
            </a:r>
          </a:p>
          <a:p>
            <a:pPr lvl="1">
              <a:buFont typeface="Wingdings" panose="05000000000000000000" pitchFamily="2" charset="2"/>
              <a:buChar char="ü"/>
            </a:pPr>
            <a:r>
              <a:rPr lang="en-US" sz="1800" b="1" dirty="0">
                <a:latin typeface="Courier New" panose="02070309020205020404" pitchFamily="49" charset="0"/>
              </a:rPr>
              <a:t>Log Analysis</a:t>
            </a:r>
          </a:p>
          <a:p>
            <a:pPr lvl="1">
              <a:buFont typeface="Wingdings" panose="05000000000000000000" pitchFamily="2" charset="2"/>
              <a:buChar char="ü"/>
            </a:pPr>
            <a:r>
              <a:rPr lang="en-US" sz="1800" b="1" dirty="0">
                <a:latin typeface="Courier New" panose="02070309020205020404" pitchFamily="49" charset="0"/>
              </a:rPr>
              <a:t>Intrusion Detection</a:t>
            </a:r>
          </a:p>
          <a:p>
            <a:pPr lvl="1">
              <a:buFont typeface="Wingdings" panose="05000000000000000000" pitchFamily="2" charset="2"/>
              <a:buChar char="ü"/>
            </a:pPr>
            <a:r>
              <a:rPr lang="en-US" sz="1800" b="1" dirty="0">
                <a:latin typeface="Courier New" panose="02070309020205020404" pitchFamily="49" charset="0"/>
              </a:rPr>
              <a:t>Malware Detection</a:t>
            </a:r>
          </a:p>
          <a:p>
            <a:pPr lvl="1">
              <a:buFont typeface="Wingdings" panose="05000000000000000000" pitchFamily="2" charset="2"/>
              <a:buChar char="ü"/>
            </a:pPr>
            <a:endParaRPr lang="en-US" sz="1800" b="1" dirty="0">
              <a:latin typeface="Courier New" panose="02070309020205020404" pitchFamily="49" charset="0"/>
              <a:cs typeface="Courier New" panose="02070309020205020404" pitchFamily="49" charset="0"/>
            </a:endParaRPr>
          </a:p>
        </p:txBody>
      </p:sp>
      <p:sp>
        <p:nvSpPr>
          <p:cNvPr id="7" name="CustomShape 2"/>
          <p:cNvSpPr/>
          <p:nvPr/>
        </p:nvSpPr>
        <p:spPr>
          <a:xfrm>
            <a:off x="518474" y="188536"/>
            <a:ext cx="8107052" cy="433633"/>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Regular Expressions for Forensics</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30607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1"/>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Regular Expression Reference Guide</a:t>
            </a:r>
            <a:endParaRPr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C36F09E-4EDF-47F1-9BA4-7F4246FD9C6B}"/>
              </a:ext>
            </a:extLst>
          </p:cNvPr>
          <p:cNvPicPr>
            <a:picLocks noChangeAspect="1"/>
          </p:cNvPicPr>
          <p:nvPr/>
        </p:nvPicPr>
        <p:blipFill rotWithShape="1">
          <a:blip r:embed="rId2"/>
          <a:srcRect l="1003" t="1301" r="72390" b="66356"/>
          <a:stretch/>
        </p:blipFill>
        <p:spPr>
          <a:xfrm>
            <a:off x="6539939" y="1073142"/>
            <a:ext cx="2368391" cy="1925520"/>
          </a:xfrm>
          <a:prstGeom prst="rect">
            <a:avLst/>
          </a:prstGeom>
          <a:ln>
            <a:solidFill>
              <a:schemeClr val="tx1"/>
            </a:solidFill>
          </a:ln>
        </p:spPr>
      </p:pic>
      <p:pic>
        <p:nvPicPr>
          <p:cNvPr id="7" name="Picture 6">
            <a:extLst>
              <a:ext uri="{FF2B5EF4-FFF2-40B4-BE49-F238E27FC236}">
                <a16:creationId xmlns:a16="http://schemas.microsoft.com/office/drawing/2014/main" id="{E04910E9-79B1-4C1F-BA1C-F66AACB3FEAF}"/>
              </a:ext>
            </a:extLst>
          </p:cNvPr>
          <p:cNvPicPr>
            <a:picLocks noChangeAspect="1"/>
          </p:cNvPicPr>
          <p:nvPr/>
        </p:nvPicPr>
        <p:blipFill rotWithShape="1">
          <a:blip r:embed="rId2"/>
          <a:srcRect l="67614" t="53568" r="2163" b="1240"/>
          <a:stretch/>
        </p:blipFill>
        <p:spPr>
          <a:xfrm>
            <a:off x="6605928" y="3933127"/>
            <a:ext cx="2277475" cy="2277649"/>
          </a:xfrm>
          <a:prstGeom prst="rect">
            <a:avLst/>
          </a:prstGeom>
          <a:ln>
            <a:solidFill>
              <a:schemeClr val="tx1"/>
            </a:solidFill>
          </a:ln>
        </p:spPr>
      </p:pic>
      <p:pic>
        <p:nvPicPr>
          <p:cNvPr id="8" name="Picture 7">
            <a:extLst>
              <a:ext uri="{FF2B5EF4-FFF2-40B4-BE49-F238E27FC236}">
                <a16:creationId xmlns:a16="http://schemas.microsoft.com/office/drawing/2014/main" id="{A7783594-C93F-477C-9150-72CB5321A132}"/>
              </a:ext>
            </a:extLst>
          </p:cNvPr>
          <p:cNvPicPr>
            <a:picLocks noChangeAspect="1"/>
          </p:cNvPicPr>
          <p:nvPr/>
        </p:nvPicPr>
        <p:blipFill rotWithShape="1">
          <a:blip r:embed="rId2"/>
          <a:srcRect l="34443" t="1654" r="2715" b="59535"/>
          <a:stretch/>
        </p:blipFill>
        <p:spPr>
          <a:xfrm>
            <a:off x="166777" y="732448"/>
            <a:ext cx="6185272" cy="2555019"/>
          </a:xfrm>
          <a:prstGeom prst="rect">
            <a:avLst/>
          </a:prstGeom>
          <a:ln>
            <a:solidFill>
              <a:schemeClr val="tx1"/>
            </a:solidFill>
          </a:ln>
        </p:spPr>
      </p:pic>
      <p:pic>
        <p:nvPicPr>
          <p:cNvPr id="9" name="Picture 8">
            <a:extLst>
              <a:ext uri="{FF2B5EF4-FFF2-40B4-BE49-F238E27FC236}">
                <a16:creationId xmlns:a16="http://schemas.microsoft.com/office/drawing/2014/main" id="{1C6131E8-CEB3-43E1-837B-5E7CCE72CB09}"/>
              </a:ext>
            </a:extLst>
          </p:cNvPr>
          <p:cNvPicPr>
            <a:picLocks noChangeAspect="1"/>
          </p:cNvPicPr>
          <p:nvPr/>
        </p:nvPicPr>
        <p:blipFill rotWithShape="1">
          <a:blip r:embed="rId2"/>
          <a:srcRect l="811" t="37636" r="68965" b="27643"/>
          <a:stretch/>
        </p:blipFill>
        <p:spPr>
          <a:xfrm>
            <a:off x="184898" y="3933603"/>
            <a:ext cx="3026457" cy="2325439"/>
          </a:xfrm>
          <a:prstGeom prst="rect">
            <a:avLst/>
          </a:prstGeom>
          <a:ln>
            <a:solidFill>
              <a:schemeClr val="tx1"/>
            </a:solidFill>
          </a:ln>
        </p:spPr>
      </p:pic>
      <p:pic>
        <p:nvPicPr>
          <p:cNvPr id="10" name="Picture 9">
            <a:extLst>
              <a:ext uri="{FF2B5EF4-FFF2-40B4-BE49-F238E27FC236}">
                <a16:creationId xmlns:a16="http://schemas.microsoft.com/office/drawing/2014/main" id="{80D4364E-F89F-4FA7-871B-260D487DC2BF}"/>
              </a:ext>
            </a:extLst>
          </p:cNvPr>
          <p:cNvPicPr>
            <a:picLocks noChangeAspect="1"/>
          </p:cNvPicPr>
          <p:nvPr/>
        </p:nvPicPr>
        <p:blipFill rotWithShape="1">
          <a:blip r:embed="rId2"/>
          <a:srcRect l="34713" t="53878" r="37273" b="7310"/>
          <a:stretch/>
        </p:blipFill>
        <p:spPr>
          <a:xfrm>
            <a:off x="3653746" y="3933483"/>
            <a:ext cx="2509791" cy="2325677"/>
          </a:xfrm>
          <a:prstGeom prst="rect">
            <a:avLst/>
          </a:prstGeom>
          <a:ln>
            <a:solidFill>
              <a:schemeClr val="tx1"/>
            </a:solidFill>
          </a:ln>
        </p:spPr>
      </p:pic>
    </p:spTree>
    <p:extLst>
      <p:ext uri="{BB962C8B-B14F-4D97-AF65-F5344CB8AC3E}">
        <p14:creationId xmlns:p14="http://schemas.microsoft.com/office/powerpoint/2010/main" val="33879948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1"/>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Regular Expression Reference Guide</a:t>
            </a:r>
            <a:endParaRPr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2A580925-82D2-4E3F-85BD-A5ED04C64DEF}"/>
              </a:ext>
            </a:extLst>
          </p:cNvPr>
          <p:cNvPicPr>
            <a:picLocks noChangeAspect="1"/>
          </p:cNvPicPr>
          <p:nvPr/>
        </p:nvPicPr>
        <p:blipFill rotWithShape="1">
          <a:blip r:embed="rId2"/>
          <a:srcRect l="67808" t="67948" r="4347" b="10823"/>
          <a:stretch/>
        </p:blipFill>
        <p:spPr>
          <a:xfrm>
            <a:off x="3253923" y="4601240"/>
            <a:ext cx="2834609" cy="1560136"/>
          </a:xfrm>
          <a:prstGeom prst="rect">
            <a:avLst/>
          </a:prstGeom>
          <a:ln>
            <a:solidFill>
              <a:schemeClr val="tx1"/>
            </a:solidFill>
          </a:ln>
        </p:spPr>
      </p:pic>
      <p:pic>
        <p:nvPicPr>
          <p:cNvPr id="6" name="Picture 5">
            <a:extLst>
              <a:ext uri="{FF2B5EF4-FFF2-40B4-BE49-F238E27FC236}">
                <a16:creationId xmlns:a16="http://schemas.microsoft.com/office/drawing/2014/main" id="{A1CE6D22-652F-4CE7-B95C-03E63F3B91D6}"/>
              </a:ext>
            </a:extLst>
          </p:cNvPr>
          <p:cNvPicPr>
            <a:picLocks noChangeAspect="1"/>
          </p:cNvPicPr>
          <p:nvPr/>
        </p:nvPicPr>
        <p:blipFill rotWithShape="1">
          <a:blip r:embed="rId2"/>
          <a:srcRect l="1092" t="1728" r="71064" b="47592"/>
          <a:stretch/>
        </p:blipFill>
        <p:spPr>
          <a:xfrm>
            <a:off x="3320484" y="608029"/>
            <a:ext cx="2701488" cy="3549630"/>
          </a:xfrm>
          <a:prstGeom prst="rect">
            <a:avLst/>
          </a:prstGeom>
          <a:ln>
            <a:solidFill>
              <a:schemeClr val="tx1"/>
            </a:solidFill>
          </a:ln>
        </p:spPr>
      </p:pic>
      <p:pic>
        <p:nvPicPr>
          <p:cNvPr id="7" name="Picture 6">
            <a:extLst>
              <a:ext uri="{FF2B5EF4-FFF2-40B4-BE49-F238E27FC236}">
                <a16:creationId xmlns:a16="http://schemas.microsoft.com/office/drawing/2014/main" id="{458249B2-5DD0-47B2-BAEB-9D4DC37FE817}"/>
              </a:ext>
            </a:extLst>
          </p:cNvPr>
          <p:cNvPicPr>
            <a:picLocks noChangeAspect="1"/>
          </p:cNvPicPr>
          <p:nvPr/>
        </p:nvPicPr>
        <p:blipFill rotWithShape="1">
          <a:blip r:embed="rId2"/>
          <a:srcRect l="34548" t="19967" r="39981" b="44901"/>
          <a:stretch/>
        </p:blipFill>
        <p:spPr>
          <a:xfrm>
            <a:off x="6351957" y="1138285"/>
            <a:ext cx="2499707" cy="2489115"/>
          </a:xfrm>
          <a:prstGeom prst="rect">
            <a:avLst/>
          </a:prstGeom>
          <a:ln>
            <a:solidFill>
              <a:schemeClr val="tx1"/>
            </a:solidFill>
          </a:ln>
        </p:spPr>
      </p:pic>
      <p:pic>
        <p:nvPicPr>
          <p:cNvPr id="8" name="Picture 7">
            <a:extLst>
              <a:ext uri="{FF2B5EF4-FFF2-40B4-BE49-F238E27FC236}">
                <a16:creationId xmlns:a16="http://schemas.microsoft.com/office/drawing/2014/main" id="{349C9F97-D384-49C1-8161-611083F5CE3F}"/>
              </a:ext>
            </a:extLst>
          </p:cNvPr>
          <p:cNvPicPr>
            <a:picLocks noChangeAspect="1"/>
          </p:cNvPicPr>
          <p:nvPr/>
        </p:nvPicPr>
        <p:blipFill rotWithShape="1">
          <a:blip r:embed="rId2"/>
          <a:srcRect l="67682" t="35066" r="3178" b="35184"/>
          <a:stretch/>
        </p:blipFill>
        <p:spPr>
          <a:xfrm>
            <a:off x="6250383" y="3918755"/>
            <a:ext cx="2792043" cy="2057840"/>
          </a:xfrm>
          <a:prstGeom prst="rect">
            <a:avLst/>
          </a:prstGeom>
          <a:ln>
            <a:solidFill>
              <a:schemeClr val="tx1"/>
            </a:solidFill>
          </a:ln>
        </p:spPr>
      </p:pic>
      <p:pic>
        <p:nvPicPr>
          <p:cNvPr id="9" name="Picture 8">
            <a:extLst>
              <a:ext uri="{FF2B5EF4-FFF2-40B4-BE49-F238E27FC236}">
                <a16:creationId xmlns:a16="http://schemas.microsoft.com/office/drawing/2014/main" id="{62C20F5C-2252-4F4B-AE21-FFAFCBB2FCE0}"/>
              </a:ext>
            </a:extLst>
          </p:cNvPr>
          <p:cNvPicPr>
            <a:picLocks noChangeAspect="1"/>
          </p:cNvPicPr>
          <p:nvPr/>
        </p:nvPicPr>
        <p:blipFill rotWithShape="1">
          <a:blip r:embed="rId2"/>
          <a:srcRect l="875" t="56146" r="69067" b="14695"/>
          <a:stretch/>
        </p:blipFill>
        <p:spPr>
          <a:xfrm>
            <a:off x="157831" y="1350609"/>
            <a:ext cx="2947785" cy="2064469"/>
          </a:xfrm>
          <a:prstGeom prst="rect">
            <a:avLst/>
          </a:prstGeom>
          <a:ln>
            <a:solidFill>
              <a:schemeClr val="tx1"/>
            </a:solidFill>
          </a:ln>
        </p:spPr>
      </p:pic>
      <p:pic>
        <p:nvPicPr>
          <p:cNvPr id="10" name="Picture 9">
            <a:extLst>
              <a:ext uri="{FF2B5EF4-FFF2-40B4-BE49-F238E27FC236}">
                <a16:creationId xmlns:a16="http://schemas.microsoft.com/office/drawing/2014/main" id="{543DC72B-991E-4167-8383-D985EF3524AB}"/>
              </a:ext>
            </a:extLst>
          </p:cNvPr>
          <p:cNvPicPr>
            <a:picLocks noChangeAspect="1"/>
          </p:cNvPicPr>
          <p:nvPr/>
        </p:nvPicPr>
        <p:blipFill rotWithShape="1">
          <a:blip r:embed="rId2"/>
          <a:srcRect l="34645" t="59106" r="35298" b="8154"/>
          <a:stretch/>
        </p:blipFill>
        <p:spPr>
          <a:xfrm>
            <a:off x="124233" y="4006391"/>
            <a:ext cx="3014979" cy="2370843"/>
          </a:xfrm>
          <a:prstGeom prst="rect">
            <a:avLst/>
          </a:prstGeom>
          <a:ln>
            <a:solidFill>
              <a:schemeClr val="tx1"/>
            </a:solidFill>
          </a:ln>
        </p:spPr>
      </p:pic>
    </p:spTree>
    <p:extLst>
      <p:ext uri="{BB962C8B-B14F-4D97-AF65-F5344CB8AC3E}">
        <p14:creationId xmlns:p14="http://schemas.microsoft.com/office/powerpoint/2010/main" val="274598018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228599" y="970960"/>
            <a:ext cx="8686799" cy="5288437"/>
          </a:xfrm>
        </p:spPr>
        <p:txBody>
          <a:bodyPr/>
          <a:lstStyle/>
          <a:p>
            <a:pPr>
              <a:buFont typeface="Wingdings" panose="05000000000000000000" pitchFamily="2" charset="2"/>
              <a:buChar char="Ø"/>
            </a:pPr>
            <a:r>
              <a:rPr lang="en-US" sz="1800" b="1" dirty="0">
                <a:latin typeface="Courier New" panose="02070309020205020404" pitchFamily="49" charset="0"/>
                <a:cs typeface="Courier New" panose="02070309020205020404" pitchFamily="49" charset="0"/>
              </a:rPr>
              <a:t>Specify the most commonly used file extensions and </a:t>
            </a:r>
          </a:p>
          <a:p>
            <a:pPr lvl="1">
              <a:buFont typeface="Wingdings" panose="05000000000000000000" pitchFamily="2" charset="2"/>
              <a:buChar char="ü"/>
            </a:pPr>
            <a:r>
              <a:rPr lang="en-US" sz="1400" b="1" dirty="0">
                <a:latin typeface="Courier New" panose="02070309020205020404" pitchFamily="49" charset="0"/>
              </a:rPr>
              <a:t>.DOC	Microsoft Word Document</a:t>
            </a:r>
          </a:p>
          <a:p>
            <a:pPr lvl="1">
              <a:buFont typeface="Wingdings" panose="05000000000000000000" pitchFamily="2" charset="2"/>
              <a:buChar char="ü"/>
            </a:pPr>
            <a:r>
              <a:rPr lang="en-US" sz="1400" b="1" dirty="0">
                <a:latin typeface="Courier New" panose="02070309020205020404" pitchFamily="49" charset="0"/>
              </a:rPr>
              <a:t>.DOCX	Microsoft Word Open XML Document</a:t>
            </a:r>
          </a:p>
          <a:p>
            <a:pPr lvl="1">
              <a:buFont typeface="Wingdings" panose="05000000000000000000" pitchFamily="2" charset="2"/>
              <a:buChar char="ü"/>
            </a:pPr>
            <a:r>
              <a:rPr lang="en-US" sz="1400" b="1" dirty="0">
                <a:latin typeface="Courier New" panose="02070309020205020404" pitchFamily="49" charset="0"/>
              </a:rPr>
              <a:t>.LOG	Log File</a:t>
            </a:r>
          </a:p>
          <a:p>
            <a:pPr lvl="1">
              <a:buFont typeface="Wingdings" panose="05000000000000000000" pitchFamily="2" charset="2"/>
              <a:buChar char="ü"/>
            </a:pPr>
            <a:r>
              <a:rPr lang="en-US" sz="1400" b="1" dirty="0">
                <a:latin typeface="Courier New" panose="02070309020205020404" pitchFamily="49" charset="0"/>
              </a:rPr>
              <a:t>.MSG	Outlook Mail Message</a:t>
            </a:r>
          </a:p>
          <a:p>
            <a:pPr lvl="1">
              <a:buFont typeface="Wingdings" panose="05000000000000000000" pitchFamily="2" charset="2"/>
              <a:buChar char="ü"/>
            </a:pPr>
            <a:r>
              <a:rPr lang="en-US" sz="1400" b="1" dirty="0">
                <a:latin typeface="Courier New" panose="02070309020205020404" pitchFamily="49" charset="0"/>
              </a:rPr>
              <a:t>.ODT	OpenDocument Text Document</a:t>
            </a:r>
          </a:p>
          <a:p>
            <a:pPr lvl="1">
              <a:buFont typeface="Wingdings" panose="05000000000000000000" pitchFamily="2" charset="2"/>
              <a:buChar char="ü"/>
            </a:pPr>
            <a:r>
              <a:rPr lang="en-US" sz="1400" b="1" dirty="0">
                <a:latin typeface="Courier New" panose="02070309020205020404" pitchFamily="49" charset="0"/>
              </a:rPr>
              <a:t>.CSV	Comma Separated Values File</a:t>
            </a:r>
          </a:p>
          <a:p>
            <a:pPr lvl="1">
              <a:buFont typeface="Wingdings" panose="05000000000000000000" pitchFamily="2" charset="2"/>
              <a:buChar char="ü"/>
            </a:pPr>
            <a:r>
              <a:rPr lang="en-US" sz="1400" b="1" dirty="0">
                <a:latin typeface="Courier New" panose="02070309020205020404" pitchFamily="49" charset="0"/>
              </a:rPr>
              <a:t>.DAT	Data File</a:t>
            </a:r>
          </a:p>
          <a:p>
            <a:pPr lvl="1">
              <a:buFont typeface="Wingdings" panose="05000000000000000000" pitchFamily="2" charset="2"/>
              <a:buChar char="ü"/>
            </a:pPr>
            <a:r>
              <a:rPr lang="en-US" sz="1400" b="1" dirty="0">
                <a:latin typeface="Courier New" panose="02070309020205020404" pitchFamily="49" charset="0"/>
              </a:rPr>
              <a:t>.RTF	Rich Text Format File</a:t>
            </a:r>
          </a:p>
          <a:p>
            <a:pPr lvl="1">
              <a:buFont typeface="Wingdings" panose="05000000000000000000" pitchFamily="2" charset="2"/>
              <a:buChar char="ü"/>
            </a:pPr>
            <a:r>
              <a:rPr lang="en-US" sz="1400" b="1" dirty="0">
                <a:latin typeface="Courier New" panose="02070309020205020404" pitchFamily="49" charset="0"/>
              </a:rPr>
              <a:t>.TEX	LaTeX Source Document</a:t>
            </a:r>
          </a:p>
          <a:p>
            <a:pPr lvl="1">
              <a:buFont typeface="Wingdings" panose="05000000000000000000" pitchFamily="2" charset="2"/>
              <a:buChar char="ü"/>
            </a:pPr>
            <a:r>
              <a:rPr lang="en-US" sz="1400" b="1" dirty="0">
                <a:latin typeface="Courier New" panose="02070309020205020404" pitchFamily="49" charset="0"/>
              </a:rPr>
              <a:t>.TXT	Plain Text File</a:t>
            </a:r>
          </a:p>
          <a:p>
            <a:pPr>
              <a:buFont typeface="Wingdings" panose="05000000000000000000" pitchFamily="2" charset="2"/>
              <a:buChar char="Ø"/>
            </a:pPr>
            <a:r>
              <a:rPr lang="en-US" sz="1800" b="1" dirty="0">
                <a:latin typeface="Courier New" panose="02070309020205020404" pitchFamily="49" charset="0"/>
                <a:cs typeface="Courier New" panose="02070309020205020404" pitchFamily="49" charset="0"/>
              </a:rPr>
              <a:t>Build a regular expression to identify specific file types</a:t>
            </a:r>
          </a:p>
          <a:p>
            <a:pPr marL="0" indent="0" algn="ctr">
              <a:buNone/>
            </a:pPr>
            <a:r>
              <a:rPr lang="en-US" sz="1800" b="1" dirty="0">
                <a:latin typeface="Courier New" panose="02070309020205020404" pitchFamily="49" charset="0"/>
              </a:rPr>
              <a:t> </a:t>
            </a:r>
            <a:r>
              <a:rPr lang="en-US" sz="1600" b="1" dirty="0">
                <a:latin typeface="Courier New" panose="02070309020205020404" pitchFamily="49" charset="0"/>
              </a:rPr>
              <a:t>grep -Eri '\.(docx?|</a:t>
            </a:r>
            <a:r>
              <a:rPr lang="en-US" sz="1600" b="1" dirty="0" err="1">
                <a:latin typeface="Courier New" panose="02070309020205020404" pitchFamily="49" charset="0"/>
              </a:rPr>
              <a:t>log|msg|odt|csv|dat|rtf|tex|txt</a:t>
            </a:r>
            <a:r>
              <a:rPr lang="en-US" sz="1600" b="1" dirty="0">
                <a:latin typeface="Courier New" panose="02070309020205020404" pitchFamily="49" charset="0"/>
              </a:rPr>
              <a:t>)' /home</a:t>
            </a:r>
          </a:p>
          <a:p>
            <a:pPr>
              <a:buFont typeface="Wingdings" panose="05000000000000000000" pitchFamily="2" charset="2"/>
              <a:buChar char="Ø"/>
            </a:pPr>
            <a:r>
              <a:rPr lang="en-US" sz="1800" b="1" dirty="0">
                <a:latin typeface="Courier New" panose="02070309020205020404" pitchFamily="49" charset="0"/>
              </a:rPr>
              <a:t>How to read this regular expression:</a:t>
            </a:r>
          </a:p>
          <a:p>
            <a:pPr lvl="1">
              <a:buFont typeface="Wingdings" panose="05000000000000000000" pitchFamily="2" charset="2"/>
              <a:buChar char="ü"/>
            </a:pPr>
            <a:r>
              <a:rPr lang="en-US" sz="1800" b="1" dirty="0">
                <a:latin typeface="Courier New" panose="02070309020205020404" pitchFamily="49" charset="0"/>
                <a:cs typeface="Courier New" panose="02070309020205020404" pitchFamily="49" charset="0"/>
              </a:rPr>
              <a:t>A general regular expression that is case insensitive and recursively searches the home directory for strings containing </a:t>
            </a:r>
            <a:r>
              <a:rPr lang="en-US" sz="1800" b="1" dirty="0">
                <a:latin typeface="Courier New" panose="02070309020205020404" pitchFamily="49" charset="0"/>
              </a:rPr>
              <a:t>a “.” followed by either doc or docx, log, msg, </a:t>
            </a:r>
            <a:r>
              <a:rPr lang="en-US" sz="1800" b="1" dirty="0" err="1">
                <a:latin typeface="Courier New" panose="02070309020205020404" pitchFamily="49" charset="0"/>
              </a:rPr>
              <a:t>odt</a:t>
            </a:r>
            <a:r>
              <a:rPr lang="en-US" sz="1800" b="1" dirty="0">
                <a:latin typeface="Courier New" panose="02070309020205020404" pitchFamily="49" charset="0"/>
              </a:rPr>
              <a:t>, csv, </a:t>
            </a:r>
            <a:r>
              <a:rPr lang="en-US" sz="1800" b="1" dirty="0" err="1">
                <a:latin typeface="Courier New" panose="02070309020205020404" pitchFamily="49" charset="0"/>
              </a:rPr>
              <a:t>dat</a:t>
            </a:r>
            <a:r>
              <a:rPr lang="en-US" sz="1800" b="1" dirty="0">
                <a:latin typeface="Courier New" panose="02070309020205020404" pitchFamily="49" charset="0"/>
              </a:rPr>
              <a:t>, rtf, </a:t>
            </a:r>
            <a:r>
              <a:rPr lang="en-US" sz="1800" b="1" dirty="0" err="1">
                <a:latin typeface="Courier New" panose="02070309020205020404" pitchFamily="49" charset="0"/>
              </a:rPr>
              <a:t>tex</a:t>
            </a:r>
            <a:r>
              <a:rPr lang="en-US" sz="1800" b="1" dirty="0">
                <a:latin typeface="Courier New" panose="02070309020205020404" pitchFamily="49" charset="0"/>
              </a:rPr>
              <a:t>, or txt</a:t>
            </a:r>
            <a:endParaRPr lang="en-US" sz="1800" b="1" dirty="0">
              <a:latin typeface="Courier New" panose="02070309020205020404" pitchFamily="49" charset="0"/>
              <a:cs typeface="Courier New" panose="02070309020205020404" pitchFamily="49" charset="0"/>
            </a:endParaRPr>
          </a:p>
        </p:txBody>
      </p:sp>
      <p:sp>
        <p:nvSpPr>
          <p:cNvPr id="7" name="CustomShape 2"/>
          <p:cNvSpPr/>
          <p:nvPr/>
        </p:nvSpPr>
        <p:spPr>
          <a:xfrm>
            <a:off x="518473" y="94268"/>
            <a:ext cx="8107052" cy="433633"/>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File Extensions</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9314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2"/>
          <p:cNvSpPr/>
          <p:nvPr/>
        </p:nvSpPr>
        <p:spPr>
          <a:xfrm>
            <a:off x="518473" y="94268"/>
            <a:ext cx="8107052" cy="433633"/>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File Extensions GREP Example</a:t>
            </a:r>
            <a:endParaRPr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71306706-0ACD-4707-A45B-D1B3FD41F0B8}"/>
              </a:ext>
            </a:extLst>
          </p:cNvPr>
          <p:cNvPicPr>
            <a:picLocks noChangeAspect="1"/>
          </p:cNvPicPr>
          <p:nvPr/>
        </p:nvPicPr>
        <p:blipFill>
          <a:blip r:embed="rId3"/>
          <a:stretch>
            <a:fillRect/>
          </a:stretch>
        </p:blipFill>
        <p:spPr>
          <a:xfrm>
            <a:off x="480945" y="829190"/>
            <a:ext cx="8182111" cy="5816707"/>
          </a:xfrm>
          <a:prstGeom prst="rect">
            <a:avLst/>
          </a:prstGeom>
        </p:spPr>
      </p:pic>
    </p:spTree>
    <p:extLst>
      <p:ext uri="{BB962C8B-B14F-4D97-AF65-F5344CB8AC3E}">
        <p14:creationId xmlns:p14="http://schemas.microsoft.com/office/powerpoint/2010/main" val="2573154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228600" y="735291"/>
            <a:ext cx="8686799" cy="5288437"/>
          </a:xfrm>
        </p:spPr>
        <p:txBody>
          <a:bodyPr/>
          <a:lstStyle/>
          <a:p>
            <a:pPr>
              <a:buFont typeface="Wingdings" panose="05000000000000000000" pitchFamily="2" charset="2"/>
              <a:buChar char="Ø"/>
            </a:pPr>
            <a:r>
              <a:rPr lang="en-US" sz="1800" b="1" dirty="0">
                <a:latin typeface="Courier New" panose="02070309020205020404" pitchFamily="49" charset="0"/>
                <a:cs typeface="Courier New" panose="02070309020205020404" pitchFamily="49" charset="0"/>
              </a:rPr>
              <a:t>During a forensics investigation there will numerous web artifacts that need to be collected</a:t>
            </a:r>
          </a:p>
          <a:p>
            <a:pPr>
              <a:buFont typeface="Wingdings" panose="05000000000000000000" pitchFamily="2" charset="2"/>
              <a:buChar char="Ø"/>
            </a:pPr>
            <a:r>
              <a:rPr lang="en-US" sz="1800" b="1" dirty="0">
                <a:latin typeface="Courier New" panose="02070309020205020404" pitchFamily="49" charset="0"/>
              </a:rPr>
              <a:t>We can make use of protocol format, IP, domain, and port information to create regular expressions </a:t>
            </a:r>
          </a:p>
          <a:p>
            <a:pPr>
              <a:buFont typeface="Wingdings" panose="05000000000000000000" pitchFamily="2" charset="2"/>
              <a:buChar char="Ø"/>
            </a:pPr>
            <a:r>
              <a:rPr lang="en-US" sz="1800" b="1" dirty="0">
                <a:latin typeface="Courier New" panose="02070309020205020404" pitchFamily="49" charset="0"/>
                <a:cs typeface="Courier New" panose="02070309020205020404" pitchFamily="49" charset="0"/>
              </a:rPr>
              <a:t>Known high level domains </a:t>
            </a:r>
          </a:p>
          <a:p>
            <a:pPr lvl="1">
              <a:buFont typeface="Wingdings" panose="05000000000000000000" pitchFamily="2" charset="2"/>
              <a:buChar char="ü"/>
            </a:pPr>
            <a:r>
              <a:rPr lang="en-US" sz="1800" b="1" dirty="0">
                <a:latin typeface="Courier New" panose="02070309020205020404" pitchFamily="49" charset="0"/>
              </a:rPr>
              <a:t>.com, .org, </a:t>
            </a:r>
            <a:r>
              <a:rPr lang="en-US" sz="1800" b="1" dirty="0" err="1">
                <a:latin typeface="Courier New" panose="02070309020205020404" pitchFamily="49" charset="0"/>
              </a:rPr>
              <a:t>.net</a:t>
            </a:r>
            <a:r>
              <a:rPr lang="en-US" sz="1800" b="1" dirty="0">
                <a:latin typeface="Courier New" panose="02070309020205020404" pitchFamily="49" charset="0"/>
              </a:rPr>
              <a:t>, .mil, .gov, .</a:t>
            </a:r>
            <a:r>
              <a:rPr lang="en-US" sz="1800" b="1" dirty="0" err="1">
                <a:latin typeface="Courier New" panose="02070309020205020404" pitchFamily="49" charset="0"/>
              </a:rPr>
              <a:t>edu</a:t>
            </a:r>
            <a:endParaRPr lang="en-US" sz="1800" b="1" dirty="0">
              <a:latin typeface="Courier New" panose="02070309020205020404" pitchFamily="49" charset="0"/>
            </a:endParaRPr>
          </a:p>
          <a:p>
            <a:pPr>
              <a:buFont typeface="Wingdings" panose="05000000000000000000" pitchFamily="2" charset="2"/>
              <a:buChar char="Ø"/>
            </a:pPr>
            <a:r>
              <a:rPr lang="en-US" sz="1800" b="1" dirty="0">
                <a:latin typeface="Courier New" panose="02070309020205020404" pitchFamily="49" charset="0"/>
                <a:cs typeface="Courier New" panose="02070309020205020404" pitchFamily="49" charset="0"/>
              </a:rPr>
              <a:t>Tailor the search for known Linux directories</a:t>
            </a:r>
          </a:p>
          <a:p>
            <a:pPr lvl="1">
              <a:buFont typeface="Wingdings" panose="05000000000000000000" pitchFamily="2" charset="2"/>
              <a:buChar char="Ø"/>
            </a:pPr>
            <a:r>
              <a:rPr lang="en-US" sz="1800" b="1" dirty="0">
                <a:latin typeface="Courier New" panose="02070309020205020404" pitchFamily="49" charset="0"/>
              </a:rPr>
              <a:t>$HOME/.</a:t>
            </a:r>
            <a:r>
              <a:rPr lang="en-US" sz="1800" b="1" dirty="0" err="1">
                <a:latin typeface="Courier New" panose="02070309020205020404" pitchFamily="49" charset="0"/>
              </a:rPr>
              <a:t>mozilla</a:t>
            </a:r>
            <a:r>
              <a:rPr lang="en-US" sz="1800" b="1" dirty="0">
                <a:latin typeface="Courier New" panose="02070309020205020404" pitchFamily="49" charset="0"/>
              </a:rPr>
              <a:t>/</a:t>
            </a:r>
            <a:r>
              <a:rPr lang="en-US" sz="1800" b="1" dirty="0" err="1">
                <a:latin typeface="Courier New" panose="02070309020205020404" pitchFamily="49" charset="0"/>
              </a:rPr>
              <a:t>firefox</a:t>
            </a:r>
            <a:endParaRPr lang="en-US" sz="1800" b="1" dirty="0">
              <a:latin typeface="Courier New" panose="02070309020205020404" pitchFamily="49" charset="0"/>
            </a:endParaRPr>
          </a:p>
          <a:p>
            <a:pPr lvl="1">
              <a:buFont typeface="Wingdings" panose="05000000000000000000" pitchFamily="2" charset="2"/>
              <a:buChar char="Ø"/>
            </a:pPr>
            <a:r>
              <a:rPr lang="en-US" sz="1800" b="1" dirty="0">
                <a:latin typeface="Courier New" panose="02070309020205020404" pitchFamily="49" charset="0"/>
              </a:rPr>
              <a:t>$HOME/.config/chromium</a:t>
            </a:r>
          </a:p>
          <a:p>
            <a:pPr>
              <a:buFont typeface="Wingdings" panose="05000000000000000000" pitchFamily="2" charset="2"/>
              <a:buChar char="Ø"/>
            </a:pPr>
            <a:r>
              <a:rPr lang="en-US" sz="1800" b="1" dirty="0">
                <a:latin typeface="Courier New" panose="02070309020205020404" pitchFamily="49" charset="0"/>
                <a:cs typeface="Courier New" panose="02070309020205020404" pitchFamily="49" charset="0"/>
              </a:rPr>
              <a:t>Build a regular expression to identify specific file types</a:t>
            </a:r>
          </a:p>
          <a:p>
            <a:pPr marL="0" indent="0" algn="ctr">
              <a:buNone/>
            </a:pPr>
            <a:r>
              <a:rPr lang="en-US" sz="1400" b="1" dirty="0">
                <a:latin typeface="Courier New" panose="02070309020205020404" pitchFamily="49" charset="0"/>
              </a:rPr>
              <a:t>grep -</a:t>
            </a:r>
            <a:r>
              <a:rPr lang="en-US" sz="1400" b="1" dirty="0" err="1">
                <a:latin typeface="Courier New" panose="02070309020205020404" pitchFamily="49" charset="0"/>
              </a:rPr>
              <a:t>Eroi</a:t>
            </a:r>
            <a:r>
              <a:rPr lang="en-US" sz="1400" b="1" dirty="0">
                <a:latin typeface="Courier New" panose="02070309020205020404" pitchFamily="49" charset="0"/>
              </a:rPr>
              <a:t> 'https?:\/\/[a-zA-Z0-9._-]+(\/?)*' $HOME/.</a:t>
            </a:r>
            <a:r>
              <a:rPr lang="en-US" sz="1400" b="1" dirty="0" err="1">
                <a:latin typeface="Courier New" panose="02070309020205020404" pitchFamily="49" charset="0"/>
              </a:rPr>
              <a:t>mozilla</a:t>
            </a:r>
            <a:r>
              <a:rPr lang="en-US" sz="1400" b="1" dirty="0">
                <a:latin typeface="Courier New" panose="02070309020205020404" pitchFamily="49" charset="0"/>
              </a:rPr>
              <a:t>/</a:t>
            </a:r>
            <a:r>
              <a:rPr lang="en-US" sz="1400" b="1" dirty="0" err="1">
                <a:latin typeface="Courier New" panose="02070309020205020404" pitchFamily="49" charset="0"/>
              </a:rPr>
              <a:t>firefox</a:t>
            </a:r>
            <a:endParaRPr lang="en-US" sz="1800" b="1" dirty="0">
              <a:latin typeface="Courier New" panose="02070309020205020404" pitchFamily="49" charset="0"/>
            </a:endParaRPr>
          </a:p>
          <a:p>
            <a:pPr>
              <a:buFont typeface="Wingdings" panose="05000000000000000000" pitchFamily="2" charset="2"/>
              <a:buChar char="Ø"/>
            </a:pPr>
            <a:r>
              <a:rPr lang="en-US" sz="1800" b="1" dirty="0">
                <a:latin typeface="Courier New" panose="02070309020205020404" pitchFamily="49" charset="0"/>
              </a:rPr>
              <a:t>How to read this regular expression:</a:t>
            </a:r>
          </a:p>
          <a:p>
            <a:pPr lvl="1">
              <a:buFont typeface="Wingdings" panose="05000000000000000000" pitchFamily="2" charset="2"/>
              <a:buChar char="ü"/>
            </a:pPr>
            <a:r>
              <a:rPr lang="en-US" sz="1800" b="1" dirty="0">
                <a:latin typeface="Courier New" panose="02070309020205020404" pitchFamily="49" charset="0"/>
              </a:rPr>
              <a:t>A</a:t>
            </a:r>
            <a:r>
              <a:rPr lang="en-US" sz="1800" b="1" dirty="0">
                <a:latin typeface="Courier New" panose="02070309020205020404" pitchFamily="49" charset="0"/>
                <a:cs typeface="Courier New" panose="02070309020205020404" pitchFamily="49" charset="0"/>
              </a:rPr>
              <a:t> general regular expression that is case insensitive and recursively searches the </a:t>
            </a:r>
            <a:r>
              <a:rPr lang="en-US" sz="1800" b="1" dirty="0">
                <a:latin typeface="Courier New" panose="02070309020205020404" pitchFamily="49" charset="0"/>
              </a:rPr>
              <a:t>Firefox </a:t>
            </a:r>
            <a:r>
              <a:rPr lang="en-US" sz="1800" b="1" dirty="0">
                <a:latin typeface="Courier New" panose="02070309020205020404" pitchFamily="49" charset="0"/>
                <a:cs typeface="Courier New" panose="02070309020205020404" pitchFamily="49" charset="0"/>
              </a:rPr>
              <a:t>directory for strings containing either “http://” or “https://” with 1 or more groupings of </a:t>
            </a:r>
            <a:r>
              <a:rPr lang="en-US" sz="1800" b="1" dirty="0">
                <a:latin typeface="Courier New" panose="02070309020205020404" pitchFamily="49" charset="0"/>
              </a:rPr>
              <a:t>the character set [a-zA-Z0-9._-] </a:t>
            </a:r>
            <a:r>
              <a:rPr lang="en-US" sz="1800" b="1" dirty="0">
                <a:latin typeface="Courier New" panose="02070309020205020404" pitchFamily="49" charset="0"/>
                <a:cs typeface="Courier New" panose="02070309020205020404" pitchFamily="49" charset="0"/>
              </a:rPr>
              <a:t>followed by either nothing or a “/”</a:t>
            </a:r>
          </a:p>
        </p:txBody>
      </p:sp>
      <p:sp>
        <p:nvSpPr>
          <p:cNvPr id="7" name="CustomShape 2"/>
          <p:cNvSpPr/>
          <p:nvPr/>
        </p:nvSpPr>
        <p:spPr>
          <a:xfrm>
            <a:off x="518473" y="94268"/>
            <a:ext cx="8107052" cy="433633"/>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Uniform Resource Locator</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36800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2"/>
          <p:cNvSpPr/>
          <p:nvPr/>
        </p:nvSpPr>
        <p:spPr>
          <a:xfrm>
            <a:off x="518473" y="94268"/>
            <a:ext cx="8107052" cy="433633"/>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URL Filter</a:t>
            </a:r>
            <a:endParaRPr dirty="0">
              <a:latin typeface="Courier New" panose="02070309020205020404" pitchFamily="49" charset="0"/>
              <a:cs typeface="Courier New" panose="02070309020205020404" pitchFamily="49" charset="0"/>
            </a:endParaRPr>
          </a:p>
        </p:txBody>
      </p:sp>
      <p:sp>
        <p:nvSpPr>
          <p:cNvPr id="4" name="Content Placeholder 14">
            <a:extLst>
              <a:ext uri="{FF2B5EF4-FFF2-40B4-BE49-F238E27FC236}">
                <a16:creationId xmlns:a16="http://schemas.microsoft.com/office/drawing/2014/main" id="{EA944120-8A89-47DD-9FEF-107F4A87187C}"/>
              </a:ext>
            </a:extLst>
          </p:cNvPr>
          <p:cNvSpPr>
            <a:spLocks noGrp="1"/>
          </p:cNvSpPr>
          <p:nvPr>
            <p:ph idx="1"/>
          </p:nvPr>
        </p:nvSpPr>
        <p:spPr>
          <a:xfrm>
            <a:off x="228600" y="622170"/>
            <a:ext cx="8686799" cy="2964730"/>
          </a:xfrm>
        </p:spPr>
        <p:txBody>
          <a:bodyPr/>
          <a:lstStyle/>
          <a:p>
            <a:pPr>
              <a:buFont typeface="Wingdings" panose="05000000000000000000" pitchFamily="2" charset="2"/>
              <a:buChar char="Ø"/>
            </a:pPr>
            <a:r>
              <a:rPr lang="en-US" sz="1800" b="1" dirty="0">
                <a:latin typeface="Courier New" panose="02070309020205020404" pitchFamily="49" charset="0"/>
                <a:cs typeface="Courier New" panose="02070309020205020404" pitchFamily="49" charset="0"/>
              </a:rPr>
              <a:t>The original grep search filters out known URLs, but results still need to be processed</a:t>
            </a:r>
          </a:p>
          <a:p>
            <a:pPr>
              <a:buFont typeface="Wingdings" panose="05000000000000000000" pitchFamily="2" charset="2"/>
              <a:buChar char="Ø"/>
            </a:pPr>
            <a:r>
              <a:rPr lang="en-US" sz="1800" b="1" dirty="0">
                <a:latin typeface="Courier New" panose="02070309020205020404" pitchFamily="49" charset="0"/>
              </a:rPr>
              <a:t>The use of stream editor and built-in functions can be used to provide a final high level domain analysis:</a:t>
            </a:r>
            <a:endParaRPr lang="en-US" sz="1800" b="1" dirty="0">
              <a:latin typeface="Courier New" panose="02070309020205020404" pitchFamily="49" charset="0"/>
              <a:cs typeface="Courier New" panose="02070309020205020404" pitchFamily="49" charset="0"/>
            </a:endParaRPr>
          </a:p>
          <a:p>
            <a:pPr marL="0" indent="0" algn="ctr">
              <a:buNone/>
            </a:pPr>
            <a:r>
              <a:rPr lang="en-US" sz="1600" b="1" dirty="0">
                <a:latin typeface="Courier New" panose="02070309020205020404" pitchFamily="49" charset="0"/>
              </a:rPr>
              <a:t>grep -</a:t>
            </a:r>
            <a:r>
              <a:rPr lang="en-US" sz="1600" b="1" dirty="0" err="1">
                <a:latin typeface="Courier New" panose="02070309020205020404" pitchFamily="49" charset="0"/>
              </a:rPr>
              <a:t>Eroi</a:t>
            </a:r>
            <a:r>
              <a:rPr lang="en-US" sz="1600" b="1" dirty="0">
                <a:latin typeface="Courier New" panose="02070309020205020404" pitchFamily="49" charset="0"/>
              </a:rPr>
              <a:t> 'https?:\/\/[a-zA-Z0-9._-]+(\/?)*' $HOME/.</a:t>
            </a:r>
            <a:r>
              <a:rPr lang="en-US" sz="1600" b="1" dirty="0" err="1">
                <a:latin typeface="Courier New" panose="02070309020205020404" pitchFamily="49" charset="0"/>
              </a:rPr>
              <a:t>mozilla</a:t>
            </a:r>
            <a:r>
              <a:rPr lang="en-US" sz="1600" b="1" dirty="0">
                <a:latin typeface="Courier New" panose="02070309020205020404" pitchFamily="49" charset="0"/>
              </a:rPr>
              <a:t>/</a:t>
            </a:r>
            <a:r>
              <a:rPr lang="en-US" sz="1600" b="1" dirty="0" err="1">
                <a:latin typeface="Courier New" panose="02070309020205020404" pitchFamily="49" charset="0"/>
              </a:rPr>
              <a:t>firefox</a:t>
            </a:r>
            <a:endParaRPr lang="en-US" sz="1600" b="1" dirty="0">
              <a:latin typeface="Courier New" panose="02070309020205020404" pitchFamily="49" charset="0"/>
            </a:endParaRPr>
          </a:p>
          <a:p>
            <a:pPr marL="0" indent="0" algn="ctr">
              <a:buNone/>
            </a:pPr>
            <a:r>
              <a:rPr lang="en-US" sz="1800" b="1" dirty="0">
                <a:latin typeface="Courier New" panose="02070309020205020404" pitchFamily="49" charset="0"/>
              </a:rPr>
              <a:t>sed '/Binary/d’</a:t>
            </a:r>
          </a:p>
          <a:p>
            <a:pPr marL="0" indent="0" algn="ctr">
              <a:buNone/>
            </a:pPr>
            <a:r>
              <a:rPr lang="en-US" sz="1800" b="1" dirty="0">
                <a:latin typeface="Courier New" panose="02070309020205020404" pitchFamily="49" charset="0"/>
              </a:rPr>
              <a:t>cut -d ":" -f2-3</a:t>
            </a:r>
          </a:p>
          <a:p>
            <a:pPr marL="0" indent="0" algn="ctr">
              <a:buNone/>
            </a:pPr>
            <a:r>
              <a:rPr lang="en-US" sz="1800" b="1" dirty="0">
                <a:latin typeface="Courier New" panose="02070309020205020404" pitchFamily="49" charset="0"/>
              </a:rPr>
              <a:t>uniq –c</a:t>
            </a:r>
          </a:p>
          <a:p>
            <a:pPr marL="0" indent="0" algn="ctr">
              <a:buNone/>
            </a:pPr>
            <a:r>
              <a:rPr lang="en-US" sz="1800" b="1" dirty="0">
                <a:latin typeface="Courier New" panose="02070309020205020404" pitchFamily="49" charset="0"/>
              </a:rPr>
              <a:t>sort -n</a:t>
            </a:r>
          </a:p>
        </p:txBody>
      </p:sp>
      <p:pic>
        <p:nvPicPr>
          <p:cNvPr id="3" name="Picture 2">
            <a:extLst>
              <a:ext uri="{FF2B5EF4-FFF2-40B4-BE49-F238E27FC236}">
                <a16:creationId xmlns:a16="http://schemas.microsoft.com/office/drawing/2014/main" id="{BD303FB6-7715-47C4-8C59-2C002825D76F}"/>
              </a:ext>
            </a:extLst>
          </p:cNvPr>
          <p:cNvPicPr>
            <a:picLocks noChangeAspect="1"/>
          </p:cNvPicPr>
          <p:nvPr/>
        </p:nvPicPr>
        <p:blipFill>
          <a:blip r:embed="rId3"/>
          <a:stretch>
            <a:fillRect/>
          </a:stretch>
        </p:blipFill>
        <p:spPr>
          <a:xfrm>
            <a:off x="827686" y="3662704"/>
            <a:ext cx="7488629" cy="3082174"/>
          </a:xfrm>
          <a:prstGeom prst="rect">
            <a:avLst/>
          </a:prstGeom>
        </p:spPr>
      </p:pic>
    </p:spTree>
    <p:extLst>
      <p:ext uri="{BB962C8B-B14F-4D97-AF65-F5344CB8AC3E}">
        <p14:creationId xmlns:p14="http://schemas.microsoft.com/office/powerpoint/2010/main" val="4164737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228600" y="641022"/>
            <a:ext cx="8686799" cy="4506013"/>
          </a:xfrm>
        </p:spPr>
        <p:txBody>
          <a:bodyPr/>
          <a:lstStyle/>
          <a:p>
            <a:pPr>
              <a:buFont typeface="Wingdings" panose="05000000000000000000" pitchFamily="2" charset="2"/>
              <a:buChar char="Ø"/>
            </a:pPr>
            <a:r>
              <a:rPr lang="en-US" sz="1800" b="1" dirty="0">
                <a:latin typeface="Courier New" panose="02070309020205020404" pitchFamily="49" charset="0"/>
                <a:cs typeface="Courier New" panose="02070309020205020404" pitchFamily="49" charset="0"/>
              </a:rPr>
              <a:t>Personally </a:t>
            </a:r>
            <a:r>
              <a:rPr lang="en-US" sz="1800" b="1" dirty="0">
                <a:latin typeface="Courier New" panose="02070309020205020404" pitchFamily="49" charset="0"/>
              </a:rPr>
              <a:t>Identifiable Information (PII) may be exfiltrated during a breach and using a regular expression can assist in finding key artifacts including SSNs</a:t>
            </a:r>
          </a:p>
          <a:p>
            <a:pPr>
              <a:buFont typeface="Wingdings" panose="05000000000000000000" pitchFamily="2" charset="2"/>
              <a:buChar char="Ø"/>
            </a:pPr>
            <a:r>
              <a:rPr lang="en-US" sz="1800" b="1" dirty="0">
                <a:latin typeface="Courier New" panose="02070309020205020404" pitchFamily="49" charset="0"/>
              </a:rPr>
              <a:t>SSN formats are well known</a:t>
            </a:r>
          </a:p>
          <a:p>
            <a:pPr lvl="1">
              <a:buFont typeface="Wingdings" panose="05000000000000000000" pitchFamily="2" charset="2"/>
              <a:buChar char="ü"/>
            </a:pPr>
            <a:r>
              <a:rPr lang="en-US" sz="1800" b="1" dirty="0">
                <a:latin typeface="Courier New" panose="02070309020205020404" pitchFamily="49" charset="0"/>
              </a:rPr>
              <a:t>XXX-XX-XXXX</a:t>
            </a:r>
            <a:endParaRPr lang="en-US" sz="1800" b="1" dirty="0">
              <a:latin typeface="Courier New" panose="02070309020205020404" pitchFamily="49" charset="0"/>
              <a:cs typeface="Courier New" panose="02070309020205020404" pitchFamily="49" charset="0"/>
            </a:endParaRPr>
          </a:p>
          <a:p>
            <a:pPr>
              <a:buFont typeface="Wingdings" panose="05000000000000000000" pitchFamily="2" charset="2"/>
              <a:buChar char="Ø"/>
            </a:pPr>
            <a:r>
              <a:rPr lang="en-US" sz="1800" b="1" dirty="0">
                <a:latin typeface="Courier New" panose="02070309020205020404" pitchFamily="49" charset="0"/>
                <a:cs typeface="Courier New" panose="02070309020205020404" pitchFamily="49" charset="0"/>
              </a:rPr>
              <a:t>Build a regular expression to identify SSNs stored on the system:</a:t>
            </a:r>
          </a:p>
          <a:p>
            <a:pPr marL="0" indent="0" algn="ctr">
              <a:buNone/>
            </a:pPr>
            <a:r>
              <a:rPr lang="en-US" sz="1800" b="1" dirty="0">
                <a:latin typeface="Courier New" panose="02070309020205020404" pitchFamily="49" charset="0"/>
              </a:rPr>
              <a:t>grep -</a:t>
            </a:r>
            <a:r>
              <a:rPr lang="en-US" sz="1800" b="1" dirty="0" err="1">
                <a:latin typeface="Courier New" panose="02070309020205020404" pitchFamily="49" charset="0"/>
              </a:rPr>
              <a:t>Er</a:t>
            </a:r>
            <a:r>
              <a:rPr lang="en-US" sz="1800" b="1" dirty="0">
                <a:latin typeface="Courier New" panose="02070309020205020404" pitchFamily="49" charset="0"/>
              </a:rPr>
              <a:t> '[0-9]{3}-[0-9]{2}-[0-9]{4}' /home</a:t>
            </a:r>
          </a:p>
          <a:p>
            <a:pPr>
              <a:buFont typeface="Wingdings" panose="05000000000000000000" pitchFamily="2" charset="2"/>
              <a:buChar char="Ø"/>
            </a:pPr>
            <a:r>
              <a:rPr lang="en-US" sz="1800" b="1" dirty="0">
                <a:latin typeface="Courier New" panose="02070309020205020404" pitchFamily="49" charset="0"/>
              </a:rPr>
              <a:t>How to read this regular expression:</a:t>
            </a:r>
          </a:p>
          <a:p>
            <a:pPr lvl="1">
              <a:buFont typeface="Wingdings" panose="05000000000000000000" pitchFamily="2" charset="2"/>
              <a:buChar char="ü"/>
            </a:pPr>
            <a:r>
              <a:rPr lang="en-US" sz="1800" b="1" dirty="0">
                <a:latin typeface="Courier New" panose="02070309020205020404" pitchFamily="49" charset="0"/>
                <a:cs typeface="Courier New" panose="02070309020205020404" pitchFamily="49" charset="0"/>
              </a:rPr>
              <a:t>Create a general regular expression that recursively searches the home directory for strings that start with three consecutive digits followed immediately by a “-”, followed by two consecutive digits followed by a “-”, followed by four consecutive digits</a:t>
            </a:r>
          </a:p>
          <a:p>
            <a:pPr>
              <a:buFont typeface="Wingdings" panose="05000000000000000000" pitchFamily="2" charset="2"/>
              <a:buChar char="Ø"/>
            </a:pPr>
            <a:r>
              <a:rPr lang="en-US" sz="1800" b="1" dirty="0">
                <a:latin typeface="Courier New" panose="02070309020205020404" pitchFamily="49" charset="0"/>
              </a:rPr>
              <a:t>Test the regular expression search</a:t>
            </a:r>
            <a:endParaRPr lang="en-US" sz="1800" b="1" dirty="0">
              <a:latin typeface="Courier New" panose="02070309020205020404" pitchFamily="49" charset="0"/>
              <a:cs typeface="Courier New" panose="02070309020205020404" pitchFamily="49" charset="0"/>
            </a:endParaRPr>
          </a:p>
        </p:txBody>
      </p:sp>
      <p:sp>
        <p:nvSpPr>
          <p:cNvPr id="7" name="CustomShape 2"/>
          <p:cNvSpPr/>
          <p:nvPr/>
        </p:nvSpPr>
        <p:spPr>
          <a:xfrm>
            <a:off x="518473" y="94268"/>
            <a:ext cx="8107052" cy="433633"/>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Social Security Numbers</a:t>
            </a:r>
            <a:endParaRPr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94E307E6-04E4-4A2D-ABA3-BF8AB1189290}"/>
              </a:ext>
            </a:extLst>
          </p:cNvPr>
          <p:cNvPicPr>
            <a:picLocks noChangeAspect="1"/>
          </p:cNvPicPr>
          <p:nvPr/>
        </p:nvPicPr>
        <p:blipFill>
          <a:blip r:embed="rId3"/>
          <a:stretch>
            <a:fillRect/>
          </a:stretch>
        </p:blipFill>
        <p:spPr>
          <a:xfrm>
            <a:off x="614361" y="5156462"/>
            <a:ext cx="7915275" cy="1619250"/>
          </a:xfrm>
          <a:prstGeom prst="rect">
            <a:avLst/>
          </a:prstGeom>
        </p:spPr>
      </p:pic>
    </p:spTree>
    <p:extLst>
      <p:ext uri="{BB962C8B-B14F-4D97-AF65-F5344CB8AC3E}">
        <p14:creationId xmlns:p14="http://schemas.microsoft.com/office/powerpoint/2010/main" val="99643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618428" y="37708"/>
            <a:ext cx="5907145" cy="499621"/>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Project #2 Teams &amp; Topics</a:t>
            </a:r>
            <a:endParaRPr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E4C469BF-D3C4-40E5-9186-C8772D010816}"/>
              </a:ext>
            </a:extLst>
          </p:cNvPr>
          <p:cNvPicPr>
            <a:picLocks noChangeAspect="1"/>
          </p:cNvPicPr>
          <p:nvPr/>
        </p:nvPicPr>
        <p:blipFill>
          <a:blip r:embed="rId2"/>
          <a:stretch>
            <a:fillRect/>
          </a:stretch>
        </p:blipFill>
        <p:spPr>
          <a:xfrm>
            <a:off x="235670" y="537329"/>
            <a:ext cx="8477768" cy="6061749"/>
          </a:xfrm>
          <a:prstGeom prst="rect">
            <a:avLst/>
          </a:prstGeom>
          <a:ln>
            <a:solidFill>
              <a:schemeClr val="tx1"/>
            </a:solidFill>
          </a:ln>
        </p:spPr>
      </p:pic>
    </p:spTree>
    <p:extLst>
      <p:ext uri="{BB962C8B-B14F-4D97-AF65-F5344CB8AC3E}">
        <p14:creationId xmlns:p14="http://schemas.microsoft.com/office/powerpoint/2010/main" val="31338868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87198" y="916757"/>
            <a:ext cx="8811705" cy="5024485"/>
          </a:xfrm>
        </p:spPr>
        <p:txBody>
          <a:bodyPr/>
          <a:lstStyle/>
          <a:p>
            <a:pPr>
              <a:buFont typeface="Wingdings" panose="05000000000000000000" pitchFamily="2" charset="2"/>
              <a:buChar char="Ø"/>
            </a:pPr>
            <a:r>
              <a:rPr lang="en-US" sz="1800" b="1" dirty="0">
                <a:latin typeface="Courier New" panose="02070309020205020404" pitchFamily="49" charset="0"/>
                <a:cs typeface="Courier New" panose="02070309020205020404" pitchFamily="49" charset="0"/>
              </a:rPr>
              <a:t>There are numerous network related artifacts that can be collected during a forensic analysis</a:t>
            </a:r>
            <a:endParaRPr lang="en-US" sz="1800" b="1" dirty="0">
              <a:latin typeface="Courier New" panose="02070309020205020404" pitchFamily="49" charset="0"/>
            </a:endParaRPr>
          </a:p>
          <a:p>
            <a:pPr>
              <a:buFont typeface="Wingdings" panose="05000000000000000000" pitchFamily="2" charset="2"/>
              <a:buChar char="Ø"/>
            </a:pPr>
            <a:r>
              <a:rPr lang="en-US" sz="1800" b="1" dirty="0">
                <a:latin typeface="Courier New" panose="02070309020205020404" pitchFamily="49" charset="0"/>
              </a:rPr>
              <a:t>All 7 of the OSI layers have known formats that can be provide regular expression filters</a:t>
            </a:r>
          </a:p>
          <a:p>
            <a:pPr>
              <a:buFont typeface="Wingdings" panose="05000000000000000000" pitchFamily="2" charset="2"/>
              <a:buChar char="Ø"/>
            </a:pPr>
            <a:r>
              <a:rPr lang="en-US" sz="1800" b="1" dirty="0">
                <a:latin typeface="Courier New" panose="02070309020205020404" pitchFamily="49" charset="0"/>
              </a:rPr>
              <a:t>The Data Link and Network Layers can provide MAC and IP address information</a:t>
            </a:r>
          </a:p>
          <a:p>
            <a:pPr lvl="1">
              <a:buFont typeface="Wingdings" panose="05000000000000000000" pitchFamily="2" charset="2"/>
              <a:buChar char="ü"/>
            </a:pPr>
            <a:r>
              <a:rPr lang="en-US" sz="1800" b="1" dirty="0">
                <a:latin typeface="Courier New" panose="02070309020205020404" pitchFamily="49" charset="0"/>
              </a:rPr>
              <a:t>MAC Address: XX:XX:XX:XX:XX:XX (Hexadecimal Values)</a:t>
            </a:r>
          </a:p>
          <a:p>
            <a:pPr lvl="1">
              <a:buFont typeface="Wingdings" panose="05000000000000000000" pitchFamily="2" charset="2"/>
              <a:buChar char="ü"/>
            </a:pPr>
            <a:r>
              <a:rPr lang="en-US" sz="1800" b="1" dirty="0">
                <a:latin typeface="Courier New" panose="02070309020205020404" pitchFamily="49" charset="0"/>
                <a:cs typeface="Courier New" panose="02070309020205020404" pitchFamily="49" charset="0"/>
              </a:rPr>
              <a:t>IP Addresses: XXX.XXX.XXX.XXX (0 – 255 for each octet)</a:t>
            </a:r>
          </a:p>
          <a:p>
            <a:pPr>
              <a:buFont typeface="Wingdings" panose="05000000000000000000" pitchFamily="2" charset="2"/>
              <a:buChar char="Ø"/>
            </a:pPr>
            <a:r>
              <a:rPr lang="en-US" sz="1800" b="1" dirty="0">
                <a:latin typeface="Courier New" panose="02070309020205020404" pitchFamily="49" charset="0"/>
                <a:cs typeface="Courier New" panose="02070309020205020404" pitchFamily="49" charset="0"/>
              </a:rPr>
              <a:t>Identify known commands and locations for network related data</a:t>
            </a:r>
          </a:p>
          <a:p>
            <a:pPr lvl="1">
              <a:buFont typeface="Wingdings" panose="05000000000000000000" pitchFamily="2" charset="2"/>
              <a:buChar char="ü"/>
            </a:pPr>
            <a:r>
              <a:rPr lang="en-US" sz="1800" b="1" dirty="0">
                <a:latin typeface="Courier New" panose="02070309020205020404" pitchFamily="49" charset="0"/>
              </a:rPr>
              <a:t>i</a:t>
            </a:r>
            <a:r>
              <a:rPr lang="en-US" sz="1800" b="1" dirty="0">
                <a:latin typeface="Courier New" panose="02070309020205020404" pitchFamily="49" charset="0"/>
                <a:cs typeface="Courier New" panose="02070309020205020404" pitchFamily="49" charset="0"/>
              </a:rPr>
              <a:t>fconfig</a:t>
            </a:r>
          </a:p>
          <a:p>
            <a:pPr lvl="1">
              <a:buFont typeface="Wingdings" panose="05000000000000000000" pitchFamily="2" charset="2"/>
              <a:buChar char="ü"/>
            </a:pPr>
            <a:r>
              <a:rPr lang="en-US" sz="1800" b="1" dirty="0" err="1">
                <a:latin typeface="Courier New" panose="02070309020205020404" pitchFamily="49" charset="0"/>
              </a:rPr>
              <a:t>a</a:t>
            </a:r>
            <a:r>
              <a:rPr lang="en-US" sz="1800" b="1" dirty="0" err="1">
                <a:latin typeface="Courier New" panose="02070309020205020404" pitchFamily="49" charset="0"/>
                <a:cs typeface="Courier New" panose="02070309020205020404" pitchFamily="49" charset="0"/>
              </a:rPr>
              <a:t>rp</a:t>
            </a:r>
            <a:endParaRPr lang="en-US" sz="1800" b="1" dirty="0">
              <a:latin typeface="Courier New" panose="02070309020205020404" pitchFamily="49" charset="0"/>
              <a:cs typeface="Courier New" panose="02070309020205020404" pitchFamily="49" charset="0"/>
            </a:endParaRPr>
          </a:p>
          <a:p>
            <a:pPr lvl="1">
              <a:buFont typeface="Wingdings" panose="05000000000000000000" pitchFamily="2" charset="2"/>
              <a:buChar char="ü"/>
            </a:pPr>
            <a:r>
              <a:rPr lang="en-US" sz="1800" b="1" dirty="0">
                <a:latin typeface="Courier New" panose="02070309020205020404" pitchFamily="49" charset="0"/>
              </a:rPr>
              <a:t>n</a:t>
            </a:r>
            <a:r>
              <a:rPr lang="en-US" sz="1800" b="1" dirty="0">
                <a:latin typeface="Courier New" panose="02070309020205020404" pitchFamily="49" charset="0"/>
                <a:cs typeface="Courier New" panose="02070309020205020404" pitchFamily="49" charset="0"/>
              </a:rPr>
              <a:t>etstat</a:t>
            </a:r>
          </a:p>
          <a:p>
            <a:pPr lvl="1">
              <a:buFont typeface="Wingdings" panose="05000000000000000000" pitchFamily="2" charset="2"/>
              <a:buChar char="ü"/>
            </a:pPr>
            <a:r>
              <a:rPr lang="en-US" sz="1800" b="1" dirty="0">
                <a:latin typeface="Courier New" panose="02070309020205020404" pitchFamily="49" charset="0"/>
              </a:rPr>
              <a:t>/</a:t>
            </a:r>
            <a:r>
              <a:rPr lang="en-US" sz="1800" b="1" dirty="0" err="1">
                <a:latin typeface="Courier New" panose="02070309020205020404" pitchFamily="49" charset="0"/>
              </a:rPr>
              <a:t>etc</a:t>
            </a:r>
            <a:r>
              <a:rPr lang="en-US" sz="1800" b="1" dirty="0">
                <a:latin typeface="Courier New" panose="02070309020205020404" pitchFamily="49" charset="0"/>
              </a:rPr>
              <a:t>/</a:t>
            </a:r>
            <a:r>
              <a:rPr lang="en-US" sz="1800" b="1" dirty="0" err="1">
                <a:latin typeface="Courier New" panose="02070309020205020404" pitchFamily="49" charset="0"/>
              </a:rPr>
              <a:t>resolv.conf</a:t>
            </a:r>
            <a:r>
              <a:rPr lang="en-US" sz="1800" b="1" dirty="0">
                <a:latin typeface="Courier New" panose="02070309020205020404" pitchFamily="49" charset="0"/>
              </a:rPr>
              <a:t> – DNS Server List</a:t>
            </a:r>
          </a:p>
          <a:p>
            <a:pPr lvl="1">
              <a:buFont typeface="Wingdings" panose="05000000000000000000" pitchFamily="2" charset="2"/>
              <a:buChar char="ü"/>
            </a:pPr>
            <a:r>
              <a:rPr lang="en-US" sz="1800" b="1" dirty="0">
                <a:latin typeface="Courier New" panose="02070309020205020404" pitchFamily="49" charset="0"/>
              </a:rPr>
              <a:t>/</a:t>
            </a:r>
            <a:r>
              <a:rPr lang="en-US" sz="1800" b="1" dirty="0" err="1">
                <a:latin typeface="Courier New" panose="02070309020205020404" pitchFamily="49" charset="0"/>
              </a:rPr>
              <a:t>etc</a:t>
            </a:r>
            <a:r>
              <a:rPr lang="en-US" sz="1800" b="1" dirty="0">
                <a:latin typeface="Courier New" panose="02070309020205020404" pitchFamily="49" charset="0"/>
              </a:rPr>
              <a:t>/hosts – Local IP Resolution</a:t>
            </a:r>
          </a:p>
          <a:p>
            <a:pPr lvl="1">
              <a:buFont typeface="Wingdings" panose="05000000000000000000" pitchFamily="2" charset="2"/>
              <a:buChar char="ü"/>
            </a:pPr>
            <a:r>
              <a:rPr lang="en-US" sz="1800" b="1" dirty="0">
                <a:latin typeface="Courier New" panose="02070309020205020404" pitchFamily="49" charset="0"/>
              </a:rPr>
              <a:t>/</a:t>
            </a:r>
            <a:r>
              <a:rPr lang="en-US" sz="1800" b="1" dirty="0" err="1">
                <a:latin typeface="Courier New" panose="02070309020205020404" pitchFamily="49" charset="0"/>
              </a:rPr>
              <a:t>etc</a:t>
            </a:r>
            <a:r>
              <a:rPr lang="en-US" sz="1800" b="1" dirty="0">
                <a:latin typeface="Courier New" panose="02070309020205020404" pitchFamily="49" charset="0"/>
              </a:rPr>
              <a:t>/</a:t>
            </a:r>
            <a:r>
              <a:rPr lang="en-US" sz="1800" b="1" dirty="0" err="1">
                <a:latin typeface="Courier New" panose="02070309020205020404" pitchFamily="49" charset="0"/>
              </a:rPr>
              <a:t>nsswitch.conf</a:t>
            </a:r>
            <a:r>
              <a:rPr lang="en-US" sz="1800" b="1" dirty="0">
                <a:latin typeface="Courier New" panose="02070309020205020404" pitchFamily="49" charset="0"/>
              </a:rPr>
              <a:t> - Name Service Switch Configuration File</a:t>
            </a:r>
          </a:p>
          <a:p>
            <a:pPr lvl="1">
              <a:buFont typeface="Wingdings" panose="05000000000000000000" pitchFamily="2" charset="2"/>
              <a:buChar char="ü"/>
            </a:pPr>
            <a:r>
              <a:rPr lang="en-US" sz="1800" b="1" dirty="0">
                <a:latin typeface="Courier New" panose="02070309020205020404" pitchFamily="49" charset="0"/>
              </a:rPr>
              <a:t>/</a:t>
            </a:r>
            <a:r>
              <a:rPr lang="en-US" sz="1800" b="1" dirty="0" err="1">
                <a:latin typeface="Courier New" panose="02070309020205020404" pitchFamily="49" charset="0"/>
              </a:rPr>
              <a:t>etc</a:t>
            </a:r>
            <a:r>
              <a:rPr lang="en-US" sz="1800" b="1" dirty="0">
                <a:latin typeface="Courier New" panose="02070309020205020404" pitchFamily="49" charset="0"/>
              </a:rPr>
              <a:t>/network/interfaces – Network Interface Configuration</a:t>
            </a:r>
            <a:endParaRPr lang="en-US" sz="1800" b="1" dirty="0">
              <a:latin typeface="Courier New" panose="02070309020205020404" pitchFamily="49" charset="0"/>
              <a:cs typeface="Courier New" panose="02070309020205020404" pitchFamily="49" charset="0"/>
            </a:endParaRPr>
          </a:p>
        </p:txBody>
      </p:sp>
      <p:sp>
        <p:nvSpPr>
          <p:cNvPr id="7" name="CustomShape 2"/>
          <p:cNvSpPr/>
          <p:nvPr/>
        </p:nvSpPr>
        <p:spPr>
          <a:xfrm>
            <a:off x="518473" y="94268"/>
            <a:ext cx="8107052" cy="433633"/>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Network Information</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60966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228600" y="1168925"/>
            <a:ext cx="8686799" cy="4807669"/>
          </a:xfrm>
        </p:spPr>
        <p:txBody>
          <a:bodyPr/>
          <a:lstStyle/>
          <a:p>
            <a:pPr>
              <a:buFont typeface="Wingdings" panose="05000000000000000000" pitchFamily="2" charset="2"/>
              <a:buChar char="Ø"/>
            </a:pPr>
            <a:r>
              <a:rPr lang="en-US" sz="1800" b="1" dirty="0">
                <a:latin typeface="Courier New" panose="02070309020205020404" pitchFamily="49" charset="0"/>
                <a:cs typeface="Courier New" panose="02070309020205020404" pitchFamily="49" charset="0"/>
              </a:rPr>
              <a:t>MAC Address Search:</a:t>
            </a:r>
          </a:p>
          <a:p>
            <a:pPr marL="0" indent="0" algn="ctr">
              <a:buNone/>
            </a:pPr>
            <a:r>
              <a:rPr lang="en-US" sz="1800" b="1" dirty="0">
                <a:latin typeface="Courier New" panose="02070309020205020404" pitchFamily="49" charset="0"/>
              </a:rPr>
              <a:t>grep -Eri '\b([0-9a-f]{2}:){5}[0-9a-f]{2}\b' /</a:t>
            </a:r>
            <a:r>
              <a:rPr lang="en-US" sz="1800" b="1" dirty="0" err="1">
                <a:latin typeface="Courier New" panose="02070309020205020404" pitchFamily="49" charset="0"/>
              </a:rPr>
              <a:t>etc</a:t>
            </a:r>
            <a:endParaRPr lang="en-US" sz="1800" b="1" dirty="0">
              <a:latin typeface="Courier New" panose="02070309020205020404" pitchFamily="49" charset="0"/>
            </a:endParaRPr>
          </a:p>
          <a:p>
            <a:pPr>
              <a:buFont typeface="Wingdings" panose="05000000000000000000" pitchFamily="2" charset="2"/>
              <a:buChar char="Ø"/>
            </a:pPr>
            <a:r>
              <a:rPr lang="en-US" sz="1800" b="1" dirty="0">
                <a:latin typeface="Courier New" panose="02070309020205020404" pitchFamily="49" charset="0"/>
              </a:rPr>
              <a:t>How to read this regular expression:</a:t>
            </a:r>
          </a:p>
          <a:p>
            <a:pPr lvl="1">
              <a:buFont typeface="Wingdings" panose="05000000000000000000" pitchFamily="2" charset="2"/>
              <a:buChar char="ü"/>
            </a:pPr>
            <a:r>
              <a:rPr lang="en-US" sz="1800" b="1" dirty="0">
                <a:latin typeface="Courier New" panose="02070309020205020404" pitchFamily="49" charset="0"/>
                <a:cs typeface="Courier New" panose="02070309020205020404" pitchFamily="49" charset="0"/>
              </a:rPr>
              <a:t>Create a general regular expression that recursively searches the </a:t>
            </a:r>
            <a:r>
              <a:rPr lang="en-US" sz="1800" b="1" dirty="0" err="1">
                <a:latin typeface="Courier New" panose="02070309020205020404" pitchFamily="49" charset="0"/>
                <a:cs typeface="Courier New" panose="02070309020205020404" pitchFamily="49" charset="0"/>
              </a:rPr>
              <a:t>etc</a:t>
            </a:r>
            <a:r>
              <a:rPr lang="en-US" sz="1800" b="1" dirty="0">
                <a:latin typeface="Courier New" panose="02070309020205020404" pitchFamily="49" charset="0"/>
                <a:cs typeface="Courier New" panose="02070309020205020404" pitchFamily="49" charset="0"/>
              </a:rPr>
              <a:t> directory for two case insensitive hexadecimal values at the start of a word boundary, followed immediately by a “:” that are in 5 groups, followed by two consecutive hexadecimal values at the word boundary end</a:t>
            </a:r>
          </a:p>
          <a:p>
            <a:pPr>
              <a:buFont typeface="Wingdings" panose="05000000000000000000" pitchFamily="2" charset="2"/>
              <a:buChar char="Ø"/>
            </a:pPr>
            <a:r>
              <a:rPr lang="en-US" sz="1800" b="1" dirty="0">
                <a:latin typeface="Courier New" panose="02070309020205020404" pitchFamily="49" charset="0"/>
              </a:rPr>
              <a:t>IP Address Search:</a:t>
            </a:r>
          </a:p>
          <a:p>
            <a:pPr marL="0" indent="0" algn="ctr">
              <a:buNone/>
            </a:pPr>
            <a:r>
              <a:rPr lang="en-US" sz="1800" b="1" dirty="0">
                <a:latin typeface="Courier New" panose="02070309020205020404" pitchFamily="49" charset="0"/>
              </a:rPr>
              <a:t>grep -</a:t>
            </a:r>
            <a:r>
              <a:rPr lang="en-US" sz="1800" b="1" dirty="0" err="1">
                <a:latin typeface="Courier New" panose="02070309020205020404" pitchFamily="49" charset="0"/>
              </a:rPr>
              <a:t>Er</a:t>
            </a:r>
            <a:r>
              <a:rPr lang="en-US" sz="1800" b="1" dirty="0">
                <a:latin typeface="Courier New" panose="02070309020205020404" pitchFamily="49" charset="0"/>
              </a:rPr>
              <a:t> '([0-9]{1,3}\.){3}[0-9]{1,3}\b' /</a:t>
            </a:r>
            <a:r>
              <a:rPr lang="en-US" sz="1800" b="1" dirty="0" err="1">
                <a:latin typeface="Courier New" panose="02070309020205020404" pitchFamily="49" charset="0"/>
              </a:rPr>
              <a:t>etc</a:t>
            </a:r>
            <a:endParaRPr lang="en-US" sz="1800" b="1" dirty="0">
              <a:latin typeface="Courier New" panose="02070309020205020404" pitchFamily="49" charset="0"/>
              <a:cs typeface="Courier New" panose="02070309020205020404" pitchFamily="49" charset="0"/>
            </a:endParaRPr>
          </a:p>
          <a:p>
            <a:pPr>
              <a:buFont typeface="Wingdings" panose="05000000000000000000" pitchFamily="2" charset="2"/>
              <a:buChar char="Ø"/>
            </a:pPr>
            <a:r>
              <a:rPr lang="en-US" sz="1800" b="1" dirty="0">
                <a:latin typeface="Courier New" panose="02070309020205020404" pitchFamily="49" charset="0"/>
              </a:rPr>
              <a:t>How to read this regular expression:</a:t>
            </a:r>
          </a:p>
          <a:p>
            <a:pPr lvl="1">
              <a:buFont typeface="Wingdings" panose="05000000000000000000" pitchFamily="2" charset="2"/>
              <a:buChar char="ü"/>
            </a:pPr>
            <a:r>
              <a:rPr lang="en-US" sz="1800" b="1" dirty="0">
                <a:latin typeface="Courier New" panose="02070309020205020404" pitchFamily="49" charset="0"/>
              </a:rPr>
              <a:t>Create a general regular expression that recursively searches the </a:t>
            </a:r>
            <a:r>
              <a:rPr lang="en-US" sz="1800" b="1" dirty="0" err="1">
                <a:latin typeface="Courier New" panose="02070309020205020404" pitchFamily="49" charset="0"/>
              </a:rPr>
              <a:t>etc</a:t>
            </a:r>
            <a:r>
              <a:rPr lang="en-US" sz="1800" b="1" dirty="0">
                <a:latin typeface="Courier New" panose="02070309020205020404" pitchFamily="49" charset="0"/>
              </a:rPr>
              <a:t> directory for three digit values followed by a “.” that are in three groups, followed immediately by one to three digits at the word boundary end</a:t>
            </a:r>
          </a:p>
        </p:txBody>
      </p:sp>
      <p:sp>
        <p:nvSpPr>
          <p:cNvPr id="7" name="CustomShape 2"/>
          <p:cNvSpPr/>
          <p:nvPr/>
        </p:nvSpPr>
        <p:spPr>
          <a:xfrm>
            <a:off x="373538" y="94268"/>
            <a:ext cx="8396925" cy="433633"/>
          </a:xfrm>
          <a:prstGeom prst="rect">
            <a:avLst/>
          </a:prstGeom>
          <a:noFill/>
          <a:ln>
            <a:noFill/>
          </a:ln>
        </p:spPr>
        <p:txBody>
          <a:bodyPr lIns="90000" tIns="45000" rIns="90000" bIns="45000" anchor="ctr"/>
          <a:lstStyle/>
          <a:p>
            <a:pPr algn="ctr">
              <a:lnSpc>
                <a:spcPct val="100000"/>
              </a:lnSpc>
            </a:pPr>
            <a:r>
              <a:rPr lang="en-US" sz="2600" b="1" dirty="0">
                <a:latin typeface="Courier New" panose="02070309020205020404" pitchFamily="49" charset="0"/>
                <a:cs typeface="Courier New" panose="02070309020205020404" pitchFamily="49" charset="0"/>
              </a:rPr>
              <a:t>Network Regular Expressions – File Based</a:t>
            </a:r>
            <a:endParaRPr sz="2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71721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A9A945-02AC-4666-A0C1-EC5FC47BE115}"/>
              </a:ext>
            </a:extLst>
          </p:cNvPr>
          <p:cNvPicPr>
            <a:picLocks noChangeAspect="1"/>
          </p:cNvPicPr>
          <p:nvPr/>
        </p:nvPicPr>
        <p:blipFill>
          <a:blip r:embed="rId3"/>
          <a:stretch>
            <a:fillRect/>
          </a:stretch>
        </p:blipFill>
        <p:spPr>
          <a:xfrm>
            <a:off x="389566" y="1161753"/>
            <a:ext cx="4067572" cy="2156482"/>
          </a:xfrm>
          <a:prstGeom prst="rect">
            <a:avLst/>
          </a:prstGeom>
        </p:spPr>
      </p:pic>
      <p:sp>
        <p:nvSpPr>
          <p:cNvPr id="5" name="TextBox 4">
            <a:extLst>
              <a:ext uri="{FF2B5EF4-FFF2-40B4-BE49-F238E27FC236}">
                <a16:creationId xmlns:a16="http://schemas.microsoft.com/office/drawing/2014/main" id="{0E9B9843-EFE5-4E6C-B97A-05CBD4BDEB30}"/>
              </a:ext>
            </a:extLst>
          </p:cNvPr>
          <p:cNvSpPr txBox="1"/>
          <p:nvPr/>
        </p:nvSpPr>
        <p:spPr>
          <a:xfrm>
            <a:off x="745649" y="651019"/>
            <a:ext cx="3355406" cy="369332"/>
          </a:xfrm>
          <a:prstGeom prst="rect">
            <a:avLst/>
          </a:prstGeom>
          <a:noFill/>
        </p:spPr>
        <p:txBody>
          <a:bodyPr wrap="none" rtlCol="0">
            <a:spAutoFit/>
          </a:bodyPr>
          <a:lstStyle/>
          <a:p>
            <a:pPr algn="ctr"/>
            <a:r>
              <a:rPr lang="en-US" b="1" dirty="0">
                <a:latin typeface="Courier New" panose="02070309020205020404" pitchFamily="49" charset="0"/>
                <a:cs typeface="Courier New" panose="02070309020205020404" pitchFamily="49" charset="0"/>
              </a:rPr>
              <a:t>Non-Elevated Privileges</a:t>
            </a:r>
          </a:p>
        </p:txBody>
      </p:sp>
      <p:pic>
        <p:nvPicPr>
          <p:cNvPr id="6" name="Picture 5">
            <a:extLst>
              <a:ext uri="{FF2B5EF4-FFF2-40B4-BE49-F238E27FC236}">
                <a16:creationId xmlns:a16="http://schemas.microsoft.com/office/drawing/2014/main" id="{968FD404-913A-48E6-BB81-4AF53175E9C8}"/>
              </a:ext>
            </a:extLst>
          </p:cNvPr>
          <p:cNvPicPr>
            <a:picLocks noChangeAspect="1"/>
          </p:cNvPicPr>
          <p:nvPr/>
        </p:nvPicPr>
        <p:blipFill>
          <a:blip r:embed="rId4"/>
          <a:stretch>
            <a:fillRect/>
          </a:stretch>
        </p:blipFill>
        <p:spPr>
          <a:xfrm>
            <a:off x="389567" y="3629604"/>
            <a:ext cx="4067572" cy="2830260"/>
          </a:xfrm>
          <a:prstGeom prst="rect">
            <a:avLst/>
          </a:prstGeom>
        </p:spPr>
      </p:pic>
      <p:sp>
        <p:nvSpPr>
          <p:cNvPr id="10" name="TextBox 9">
            <a:extLst>
              <a:ext uri="{FF2B5EF4-FFF2-40B4-BE49-F238E27FC236}">
                <a16:creationId xmlns:a16="http://schemas.microsoft.com/office/drawing/2014/main" id="{E901FA64-EE86-475A-93A0-2455FC15C61F}"/>
              </a:ext>
            </a:extLst>
          </p:cNvPr>
          <p:cNvSpPr txBox="1"/>
          <p:nvPr/>
        </p:nvSpPr>
        <p:spPr>
          <a:xfrm>
            <a:off x="5594378" y="651019"/>
            <a:ext cx="2803973" cy="369332"/>
          </a:xfrm>
          <a:prstGeom prst="rect">
            <a:avLst/>
          </a:prstGeom>
          <a:noFill/>
        </p:spPr>
        <p:txBody>
          <a:bodyPr wrap="none" rtlCol="0">
            <a:spAutoFit/>
          </a:bodyPr>
          <a:lstStyle/>
          <a:p>
            <a:pPr algn="ctr"/>
            <a:r>
              <a:rPr lang="en-US" b="1" dirty="0">
                <a:latin typeface="Courier New" panose="02070309020205020404" pitchFamily="49" charset="0"/>
                <a:cs typeface="Courier New" panose="02070309020205020404" pitchFamily="49" charset="0"/>
              </a:rPr>
              <a:t>Elevated Privileges</a:t>
            </a:r>
          </a:p>
        </p:txBody>
      </p:sp>
      <p:pic>
        <p:nvPicPr>
          <p:cNvPr id="9" name="Picture 8">
            <a:extLst>
              <a:ext uri="{FF2B5EF4-FFF2-40B4-BE49-F238E27FC236}">
                <a16:creationId xmlns:a16="http://schemas.microsoft.com/office/drawing/2014/main" id="{888A49A7-9800-47E5-961B-CB61D0F32A5F}"/>
              </a:ext>
            </a:extLst>
          </p:cNvPr>
          <p:cNvPicPr>
            <a:picLocks noChangeAspect="1"/>
          </p:cNvPicPr>
          <p:nvPr/>
        </p:nvPicPr>
        <p:blipFill>
          <a:blip r:embed="rId5"/>
          <a:stretch>
            <a:fillRect/>
          </a:stretch>
        </p:blipFill>
        <p:spPr>
          <a:xfrm>
            <a:off x="4686863" y="1946621"/>
            <a:ext cx="4274516" cy="461496"/>
          </a:xfrm>
          <a:prstGeom prst="rect">
            <a:avLst/>
          </a:prstGeom>
        </p:spPr>
      </p:pic>
      <p:pic>
        <p:nvPicPr>
          <p:cNvPr id="11" name="Picture 10">
            <a:extLst>
              <a:ext uri="{FF2B5EF4-FFF2-40B4-BE49-F238E27FC236}">
                <a16:creationId xmlns:a16="http://schemas.microsoft.com/office/drawing/2014/main" id="{5D1B1EDA-E3AB-4971-A15C-D413FDE5883A}"/>
              </a:ext>
            </a:extLst>
          </p:cNvPr>
          <p:cNvPicPr>
            <a:picLocks noChangeAspect="1"/>
          </p:cNvPicPr>
          <p:nvPr/>
        </p:nvPicPr>
        <p:blipFill rotWithShape="1">
          <a:blip r:embed="rId6"/>
          <a:srcRect t="38446" b="7694"/>
          <a:stretch/>
        </p:blipFill>
        <p:spPr>
          <a:xfrm>
            <a:off x="4686863" y="4780784"/>
            <a:ext cx="4310359" cy="197963"/>
          </a:xfrm>
          <a:prstGeom prst="rect">
            <a:avLst/>
          </a:prstGeom>
        </p:spPr>
      </p:pic>
      <p:sp>
        <p:nvSpPr>
          <p:cNvPr id="13" name="CustomShape 2">
            <a:extLst>
              <a:ext uri="{FF2B5EF4-FFF2-40B4-BE49-F238E27FC236}">
                <a16:creationId xmlns:a16="http://schemas.microsoft.com/office/drawing/2014/main" id="{B7FADC89-C03E-477F-B4E8-210C3692FC56}"/>
              </a:ext>
            </a:extLst>
          </p:cNvPr>
          <p:cNvSpPr/>
          <p:nvPr/>
        </p:nvSpPr>
        <p:spPr>
          <a:xfrm>
            <a:off x="373538" y="94268"/>
            <a:ext cx="8396925" cy="433633"/>
          </a:xfrm>
          <a:prstGeom prst="rect">
            <a:avLst/>
          </a:prstGeom>
          <a:noFill/>
          <a:ln>
            <a:noFill/>
          </a:ln>
        </p:spPr>
        <p:txBody>
          <a:bodyPr lIns="90000" tIns="45000" rIns="90000" bIns="45000" anchor="ctr"/>
          <a:lstStyle/>
          <a:p>
            <a:pPr algn="ctr">
              <a:lnSpc>
                <a:spcPct val="100000"/>
              </a:lnSpc>
            </a:pPr>
            <a:r>
              <a:rPr lang="en-US" sz="2600" b="1" dirty="0">
                <a:latin typeface="Courier New" panose="02070309020205020404" pitchFamily="49" charset="0"/>
                <a:cs typeface="Courier New" panose="02070309020205020404" pitchFamily="49" charset="0"/>
              </a:rPr>
              <a:t>Network Regular Expressions – File Based</a:t>
            </a:r>
            <a:endParaRPr sz="2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43756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228600" y="1168925"/>
            <a:ext cx="8686799" cy="5213021"/>
          </a:xfrm>
        </p:spPr>
        <p:txBody>
          <a:bodyPr/>
          <a:lstStyle/>
          <a:p>
            <a:pPr>
              <a:buFont typeface="Wingdings" panose="05000000000000000000" pitchFamily="2" charset="2"/>
              <a:buChar char="Ø"/>
            </a:pPr>
            <a:r>
              <a:rPr lang="en-US" sz="1800" b="1" dirty="0">
                <a:latin typeface="Courier New" panose="02070309020205020404" pitchFamily="49" charset="0"/>
                <a:cs typeface="Courier New" panose="02070309020205020404" pitchFamily="49" charset="0"/>
              </a:rPr>
              <a:t>MAC Address Search:</a:t>
            </a:r>
          </a:p>
          <a:p>
            <a:pPr marL="0" indent="0" algn="ctr">
              <a:buNone/>
            </a:pPr>
            <a:r>
              <a:rPr lang="en-US" sz="1800" b="1" dirty="0">
                <a:latin typeface="Courier New" panose="02070309020205020404" pitchFamily="49" charset="0"/>
              </a:rPr>
              <a:t>ifconfig –a | grep -Eri '\b([0-9a-f]{2}:){5}[0-9a-f]{2}\b'</a:t>
            </a:r>
          </a:p>
          <a:p>
            <a:pPr marL="0" indent="0" algn="ctr">
              <a:buNone/>
            </a:pPr>
            <a:r>
              <a:rPr lang="en-US" sz="1800" b="1" dirty="0" err="1">
                <a:latin typeface="Courier New" panose="02070309020205020404" pitchFamily="49" charset="0"/>
              </a:rPr>
              <a:t>arp</a:t>
            </a:r>
            <a:r>
              <a:rPr lang="en-US" sz="1800" b="1" dirty="0">
                <a:latin typeface="Courier New" panose="02070309020205020404" pitchFamily="49" charset="0"/>
              </a:rPr>
              <a:t> –a | grep -Eri '\b([0-9a-f]{2}:){5}[0-9a-f]{2}\b'</a:t>
            </a:r>
          </a:p>
          <a:p>
            <a:pPr>
              <a:buFont typeface="Wingdings" panose="05000000000000000000" pitchFamily="2" charset="2"/>
              <a:buChar char="Ø"/>
            </a:pPr>
            <a:r>
              <a:rPr lang="en-US" sz="1800" b="1" dirty="0">
                <a:latin typeface="Courier New" panose="02070309020205020404" pitchFamily="49" charset="0"/>
              </a:rPr>
              <a:t>How to read this regular expression:</a:t>
            </a:r>
          </a:p>
          <a:p>
            <a:pPr lvl="1">
              <a:buFont typeface="Wingdings" panose="05000000000000000000" pitchFamily="2" charset="2"/>
              <a:buChar char="ü"/>
            </a:pPr>
            <a:r>
              <a:rPr lang="en-US" sz="1800" b="1" dirty="0">
                <a:latin typeface="Courier New" panose="02070309020205020404" pitchFamily="49" charset="0"/>
                <a:cs typeface="Courier New" panose="02070309020205020404" pitchFamily="49" charset="0"/>
              </a:rPr>
              <a:t>Create a general regular expression that recursively searches the </a:t>
            </a:r>
            <a:r>
              <a:rPr lang="en-US" sz="1800" b="1" dirty="0" err="1">
                <a:latin typeface="Courier New" panose="02070309020205020404" pitchFamily="49" charset="0"/>
                <a:cs typeface="Courier New" panose="02070309020205020404" pitchFamily="49" charset="0"/>
              </a:rPr>
              <a:t>etc</a:t>
            </a:r>
            <a:r>
              <a:rPr lang="en-US" sz="1800" b="1" dirty="0">
                <a:latin typeface="Courier New" panose="02070309020205020404" pitchFamily="49" charset="0"/>
                <a:cs typeface="Courier New" panose="02070309020205020404" pitchFamily="49" charset="0"/>
              </a:rPr>
              <a:t> directory for two case insensitive hexadecimal values at the start of a word boundary, followed immediately by a “:” that are in 5 groups, followed by two consecutive hexadecimal values at the word boundary end</a:t>
            </a:r>
          </a:p>
          <a:p>
            <a:pPr>
              <a:buFont typeface="Wingdings" panose="05000000000000000000" pitchFamily="2" charset="2"/>
              <a:buChar char="Ø"/>
            </a:pPr>
            <a:r>
              <a:rPr lang="en-US" sz="1800" b="1" dirty="0">
                <a:latin typeface="Courier New" panose="02070309020205020404" pitchFamily="49" charset="0"/>
              </a:rPr>
              <a:t>IP Address Search:</a:t>
            </a:r>
          </a:p>
          <a:p>
            <a:pPr marL="0" indent="0" algn="ctr">
              <a:buNone/>
            </a:pPr>
            <a:r>
              <a:rPr lang="en-US" sz="1800" b="1" dirty="0">
                <a:latin typeface="Courier New" panose="02070309020205020404" pitchFamily="49" charset="0"/>
              </a:rPr>
              <a:t>ifconfig | grep -</a:t>
            </a:r>
            <a:r>
              <a:rPr lang="en-US" sz="1800" b="1" dirty="0" err="1">
                <a:latin typeface="Courier New" panose="02070309020205020404" pitchFamily="49" charset="0"/>
              </a:rPr>
              <a:t>Er</a:t>
            </a:r>
            <a:r>
              <a:rPr lang="en-US" sz="1800" b="1" dirty="0">
                <a:latin typeface="Courier New" panose="02070309020205020404" pitchFamily="49" charset="0"/>
              </a:rPr>
              <a:t> '([0-9]{1,3}\.){3}[0-9]{1,3}' /</a:t>
            </a:r>
            <a:r>
              <a:rPr lang="en-US" sz="1800" b="1" dirty="0" err="1">
                <a:latin typeface="Courier New" panose="02070309020205020404" pitchFamily="49" charset="0"/>
              </a:rPr>
              <a:t>etc</a:t>
            </a:r>
            <a:endParaRPr lang="en-US" sz="1800" b="1" dirty="0">
              <a:latin typeface="Courier New" panose="02070309020205020404" pitchFamily="49" charset="0"/>
              <a:cs typeface="Courier New" panose="02070309020205020404" pitchFamily="49" charset="0"/>
            </a:endParaRPr>
          </a:p>
          <a:p>
            <a:pPr>
              <a:buFont typeface="Wingdings" panose="05000000000000000000" pitchFamily="2" charset="2"/>
              <a:buChar char="Ø"/>
            </a:pPr>
            <a:r>
              <a:rPr lang="en-US" sz="1800" b="1" dirty="0">
                <a:latin typeface="Courier New" panose="02070309020205020404" pitchFamily="49" charset="0"/>
              </a:rPr>
              <a:t>How to read this regular expression:</a:t>
            </a:r>
          </a:p>
          <a:p>
            <a:pPr lvl="1">
              <a:buFont typeface="Wingdings" panose="05000000000000000000" pitchFamily="2" charset="2"/>
              <a:buChar char="ü"/>
            </a:pPr>
            <a:r>
              <a:rPr lang="en-US" sz="1800" b="1" dirty="0">
                <a:latin typeface="Courier New" panose="02070309020205020404" pitchFamily="49" charset="0"/>
              </a:rPr>
              <a:t>Create a general regular expression that recursively searches the </a:t>
            </a:r>
            <a:r>
              <a:rPr lang="en-US" sz="1800" b="1" dirty="0" err="1">
                <a:latin typeface="Courier New" panose="02070309020205020404" pitchFamily="49" charset="0"/>
              </a:rPr>
              <a:t>etc</a:t>
            </a:r>
            <a:r>
              <a:rPr lang="en-US" sz="1800" b="1" dirty="0">
                <a:latin typeface="Courier New" panose="02070309020205020404" pitchFamily="49" charset="0"/>
              </a:rPr>
              <a:t> directory for three digit values followed by a “.” that are in three groups, followed immediately by one to three digits at the word boundary end</a:t>
            </a:r>
          </a:p>
        </p:txBody>
      </p:sp>
      <p:sp>
        <p:nvSpPr>
          <p:cNvPr id="4" name="CustomShape 2">
            <a:extLst>
              <a:ext uri="{FF2B5EF4-FFF2-40B4-BE49-F238E27FC236}">
                <a16:creationId xmlns:a16="http://schemas.microsoft.com/office/drawing/2014/main" id="{6DEDA4CE-4635-4D33-B1B6-74752AE7865E}"/>
              </a:ext>
            </a:extLst>
          </p:cNvPr>
          <p:cNvSpPr/>
          <p:nvPr/>
        </p:nvSpPr>
        <p:spPr>
          <a:xfrm>
            <a:off x="373538" y="94268"/>
            <a:ext cx="8396925" cy="433633"/>
          </a:xfrm>
          <a:prstGeom prst="rect">
            <a:avLst/>
          </a:prstGeom>
          <a:noFill/>
          <a:ln>
            <a:noFill/>
          </a:ln>
        </p:spPr>
        <p:txBody>
          <a:bodyPr lIns="90000" tIns="45000" rIns="90000" bIns="45000" anchor="ctr"/>
          <a:lstStyle/>
          <a:p>
            <a:pPr algn="ctr">
              <a:lnSpc>
                <a:spcPct val="100000"/>
              </a:lnSpc>
            </a:pPr>
            <a:r>
              <a:rPr lang="en-US" sz="2500" b="1" dirty="0">
                <a:latin typeface="Courier New" panose="02070309020205020404" pitchFamily="49" charset="0"/>
                <a:cs typeface="Courier New" panose="02070309020205020404" pitchFamily="49" charset="0"/>
              </a:rPr>
              <a:t>Network Regular Expressions – Command Based</a:t>
            </a:r>
            <a:endParaRPr sz="25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44604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9EDD6D-7874-463D-B4ED-92D5D8650338}"/>
              </a:ext>
            </a:extLst>
          </p:cNvPr>
          <p:cNvPicPr>
            <a:picLocks noChangeAspect="1"/>
          </p:cNvPicPr>
          <p:nvPr/>
        </p:nvPicPr>
        <p:blipFill>
          <a:blip r:embed="rId3"/>
          <a:stretch>
            <a:fillRect/>
          </a:stretch>
        </p:blipFill>
        <p:spPr>
          <a:xfrm>
            <a:off x="306582" y="2864923"/>
            <a:ext cx="5269159" cy="3215366"/>
          </a:xfrm>
          <a:prstGeom prst="rect">
            <a:avLst/>
          </a:prstGeom>
        </p:spPr>
      </p:pic>
      <p:sp>
        <p:nvSpPr>
          <p:cNvPr id="12" name="CustomShape 2">
            <a:extLst>
              <a:ext uri="{FF2B5EF4-FFF2-40B4-BE49-F238E27FC236}">
                <a16:creationId xmlns:a16="http://schemas.microsoft.com/office/drawing/2014/main" id="{8744294C-00AB-4CC3-BB46-48EE19270D93}"/>
              </a:ext>
            </a:extLst>
          </p:cNvPr>
          <p:cNvSpPr/>
          <p:nvPr/>
        </p:nvSpPr>
        <p:spPr>
          <a:xfrm>
            <a:off x="373538" y="94268"/>
            <a:ext cx="8396925" cy="433633"/>
          </a:xfrm>
          <a:prstGeom prst="rect">
            <a:avLst/>
          </a:prstGeom>
          <a:noFill/>
          <a:ln>
            <a:noFill/>
          </a:ln>
        </p:spPr>
        <p:txBody>
          <a:bodyPr lIns="90000" tIns="45000" rIns="90000" bIns="45000" anchor="ctr"/>
          <a:lstStyle/>
          <a:p>
            <a:pPr algn="ctr">
              <a:lnSpc>
                <a:spcPct val="100000"/>
              </a:lnSpc>
            </a:pPr>
            <a:r>
              <a:rPr lang="en-US" sz="2500" b="1" dirty="0">
                <a:latin typeface="Courier New" panose="02070309020205020404" pitchFamily="49" charset="0"/>
                <a:cs typeface="Courier New" panose="02070309020205020404" pitchFamily="49" charset="0"/>
              </a:rPr>
              <a:t>Network Regular Expressions – Command Based</a:t>
            </a:r>
            <a:endParaRPr sz="2500"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8B202D9C-8D65-4572-B95C-80223F430C81}"/>
              </a:ext>
            </a:extLst>
          </p:cNvPr>
          <p:cNvPicPr>
            <a:picLocks noChangeAspect="1"/>
          </p:cNvPicPr>
          <p:nvPr/>
        </p:nvPicPr>
        <p:blipFill>
          <a:blip r:embed="rId4"/>
          <a:stretch>
            <a:fillRect/>
          </a:stretch>
        </p:blipFill>
        <p:spPr>
          <a:xfrm>
            <a:off x="1347786" y="1158333"/>
            <a:ext cx="6448427" cy="679368"/>
          </a:xfrm>
          <a:prstGeom prst="rect">
            <a:avLst/>
          </a:prstGeom>
        </p:spPr>
      </p:pic>
      <p:sp>
        <p:nvSpPr>
          <p:cNvPr id="13" name="Content Placeholder 14">
            <a:extLst>
              <a:ext uri="{FF2B5EF4-FFF2-40B4-BE49-F238E27FC236}">
                <a16:creationId xmlns:a16="http://schemas.microsoft.com/office/drawing/2014/main" id="{68A8B366-D524-4113-B592-0CD8EE36A544}"/>
              </a:ext>
            </a:extLst>
          </p:cNvPr>
          <p:cNvSpPr>
            <a:spLocks noGrp="1"/>
          </p:cNvSpPr>
          <p:nvPr>
            <p:ph idx="1"/>
          </p:nvPr>
        </p:nvSpPr>
        <p:spPr>
          <a:xfrm>
            <a:off x="5925926" y="3826870"/>
            <a:ext cx="3010685" cy="1291471"/>
          </a:xfrm>
        </p:spPr>
        <p:txBody>
          <a:bodyPr/>
          <a:lstStyle/>
          <a:p>
            <a:pPr>
              <a:buFont typeface="Wingdings" panose="05000000000000000000" pitchFamily="2" charset="2"/>
              <a:buChar char="Ø"/>
            </a:pPr>
            <a:r>
              <a:rPr lang="en-US" sz="1800" b="1" dirty="0">
                <a:latin typeface="Courier New" panose="02070309020205020404" pitchFamily="49" charset="0"/>
                <a:cs typeface="Courier New" panose="02070309020205020404" pitchFamily="49" charset="0"/>
              </a:rPr>
              <a:t>Additional commands can be used to help filter, sort, and uniquely identify results</a:t>
            </a:r>
            <a:endParaRPr lang="en-US" sz="1800" b="1" dirty="0">
              <a:latin typeface="Courier New" panose="02070309020205020404" pitchFamily="49" charset="0"/>
            </a:endParaRPr>
          </a:p>
        </p:txBody>
      </p:sp>
    </p:spTree>
    <p:extLst>
      <p:ext uri="{BB962C8B-B14F-4D97-AF65-F5344CB8AC3E}">
        <p14:creationId xmlns:p14="http://schemas.microsoft.com/office/powerpoint/2010/main" val="25764825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stomShape 2">
            <a:extLst>
              <a:ext uri="{FF2B5EF4-FFF2-40B4-BE49-F238E27FC236}">
                <a16:creationId xmlns:a16="http://schemas.microsoft.com/office/drawing/2014/main" id="{8744294C-00AB-4CC3-BB46-48EE19270D93}"/>
              </a:ext>
            </a:extLst>
          </p:cNvPr>
          <p:cNvSpPr/>
          <p:nvPr/>
        </p:nvSpPr>
        <p:spPr>
          <a:xfrm>
            <a:off x="373538" y="94268"/>
            <a:ext cx="8396925" cy="433633"/>
          </a:xfrm>
          <a:prstGeom prst="rect">
            <a:avLst/>
          </a:prstGeom>
          <a:noFill/>
          <a:ln>
            <a:noFill/>
          </a:ln>
        </p:spPr>
        <p:txBody>
          <a:bodyPr lIns="90000" tIns="45000" rIns="90000" bIns="45000" anchor="ctr"/>
          <a:lstStyle/>
          <a:p>
            <a:pPr algn="ctr">
              <a:lnSpc>
                <a:spcPct val="100000"/>
              </a:lnSpc>
            </a:pPr>
            <a:r>
              <a:rPr lang="en-US" sz="2500" b="1" dirty="0">
                <a:latin typeface="Courier New" panose="02070309020205020404" pitchFamily="49" charset="0"/>
                <a:cs typeface="Courier New" panose="02070309020205020404" pitchFamily="49" charset="0"/>
              </a:rPr>
              <a:t>Network Regular Expressions – Command Based</a:t>
            </a:r>
            <a:endParaRPr sz="2500" dirty="0">
              <a:latin typeface="Courier New" panose="02070309020205020404" pitchFamily="49" charset="0"/>
              <a:cs typeface="Courier New" panose="02070309020205020404" pitchFamily="49" charset="0"/>
            </a:endParaRPr>
          </a:p>
        </p:txBody>
      </p:sp>
      <p:sp>
        <p:nvSpPr>
          <p:cNvPr id="8" name="Content Placeholder 14">
            <a:extLst>
              <a:ext uri="{FF2B5EF4-FFF2-40B4-BE49-F238E27FC236}">
                <a16:creationId xmlns:a16="http://schemas.microsoft.com/office/drawing/2014/main" id="{C7C73454-EDC6-4784-82AE-3A68121AE388}"/>
              </a:ext>
            </a:extLst>
          </p:cNvPr>
          <p:cNvSpPr>
            <a:spLocks noGrp="1"/>
          </p:cNvSpPr>
          <p:nvPr>
            <p:ph idx="1"/>
          </p:nvPr>
        </p:nvSpPr>
        <p:spPr>
          <a:xfrm>
            <a:off x="228600" y="815419"/>
            <a:ext cx="8686799" cy="1560136"/>
          </a:xfrm>
        </p:spPr>
        <p:txBody>
          <a:bodyPr/>
          <a:lstStyle/>
          <a:p>
            <a:pPr>
              <a:buFont typeface="Wingdings" panose="05000000000000000000" pitchFamily="2" charset="2"/>
              <a:buChar char="Ø"/>
            </a:pPr>
            <a:r>
              <a:rPr lang="en-US" sz="1800" b="1" dirty="0">
                <a:latin typeface="Courier New" panose="02070309020205020404" pitchFamily="49" charset="0"/>
                <a:cs typeface="Courier New" panose="02070309020205020404" pitchFamily="49" charset="0"/>
              </a:rPr>
              <a:t>To identify unique IP addresses communicating with the host:</a:t>
            </a:r>
          </a:p>
          <a:p>
            <a:pPr marL="0" indent="0" algn="ctr">
              <a:buNone/>
            </a:pPr>
            <a:r>
              <a:rPr lang="en-US" sz="1600" b="1" dirty="0">
                <a:latin typeface="Courier New" panose="02070309020205020404" pitchFamily="49" charset="0"/>
              </a:rPr>
              <a:t>netstat -</a:t>
            </a:r>
            <a:r>
              <a:rPr lang="en-US" sz="1600" b="1" dirty="0" err="1">
                <a:latin typeface="Courier New" panose="02070309020205020404" pitchFamily="49" charset="0"/>
              </a:rPr>
              <a:t>apunt</a:t>
            </a:r>
            <a:r>
              <a:rPr lang="en-US" sz="1600" b="1" dirty="0">
                <a:latin typeface="Courier New" panose="02070309020205020404" pitchFamily="49" charset="0"/>
              </a:rPr>
              <a:t> | grep -</a:t>
            </a:r>
            <a:r>
              <a:rPr lang="en-US" sz="1600" b="1" dirty="0" err="1">
                <a:latin typeface="Courier New" panose="02070309020205020404" pitchFamily="49" charset="0"/>
              </a:rPr>
              <a:t>Er</a:t>
            </a:r>
            <a:r>
              <a:rPr lang="en-US" sz="1600" b="1" dirty="0">
                <a:latin typeface="Courier New" panose="02070309020205020404" pitchFamily="49" charset="0"/>
              </a:rPr>
              <a:t> '([0-9]{1,3}\.){3}[0-9]{1,3}’ | sort | uniq</a:t>
            </a:r>
          </a:p>
          <a:p>
            <a:pPr>
              <a:buFont typeface="Wingdings" panose="05000000000000000000" pitchFamily="2" charset="2"/>
              <a:buChar char="Ø"/>
            </a:pPr>
            <a:r>
              <a:rPr lang="en-US" sz="1600" b="1" dirty="0">
                <a:latin typeface="Courier New" panose="02070309020205020404" pitchFamily="49" charset="0"/>
                <a:cs typeface="Courier New" panose="02070309020205020404" pitchFamily="49" charset="0"/>
              </a:rPr>
              <a:t>This search will not filter out local, loopback, or APIPA addresses</a:t>
            </a:r>
          </a:p>
          <a:p>
            <a:pPr>
              <a:buFont typeface="Wingdings" panose="05000000000000000000" pitchFamily="2" charset="2"/>
              <a:buChar char="Ø"/>
            </a:pPr>
            <a:r>
              <a:rPr lang="en-US" sz="1600" b="1" dirty="0">
                <a:latin typeface="Courier New" panose="02070309020205020404" pitchFamily="49" charset="0"/>
              </a:rPr>
              <a:t>A follow on search can be used to store IP Addresses for later analysis</a:t>
            </a:r>
            <a:r>
              <a:rPr lang="en-US" sz="1600" b="1" dirty="0">
                <a:latin typeface="Courier New" panose="02070309020205020404" pitchFamily="49" charset="0"/>
                <a:cs typeface="Courier New" panose="02070309020205020404" pitchFamily="49" charset="0"/>
              </a:rPr>
              <a:t> </a:t>
            </a:r>
          </a:p>
        </p:txBody>
      </p:sp>
      <p:pic>
        <p:nvPicPr>
          <p:cNvPr id="7" name="Picture 6">
            <a:extLst>
              <a:ext uri="{FF2B5EF4-FFF2-40B4-BE49-F238E27FC236}">
                <a16:creationId xmlns:a16="http://schemas.microsoft.com/office/drawing/2014/main" id="{CAE23A8E-B232-401B-8EE1-3BCDAF0BED78}"/>
              </a:ext>
            </a:extLst>
          </p:cNvPr>
          <p:cNvPicPr>
            <a:picLocks noChangeAspect="1"/>
          </p:cNvPicPr>
          <p:nvPr/>
        </p:nvPicPr>
        <p:blipFill rotWithShape="1">
          <a:blip r:embed="rId3"/>
          <a:srcRect t="717" b="852"/>
          <a:stretch/>
        </p:blipFill>
        <p:spPr>
          <a:xfrm>
            <a:off x="642742" y="2606512"/>
            <a:ext cx="7858516" cy="3959258"/>
          </a:xfrm>
          <a:prstGeom prst="rect">
            <a:avLst/>
          </a:prstGeom>
        </p:spPr>
      </p:pic>
    </p:spTree>
    <p:extLst>
      <p:ext uri="{BB962C8B-B14F-4D97-AF65-F5344CB8AC3E}">
        <p14:creationId xmlns:p14="http://schemas.microsoft.com/office/powerpoint/2010/main" val="2671440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6DEDA4CE-4635-4D33-B1B6-74752AE7865E}"/>
              </a:ext>
            </a:extLst>
          </p:cNvPr>
          <p:cNvSpPr/>
          <p:nvPr/>
        </p:nvSpPr>
        <p:spPr>
          <a:xfrm>
            <a:off x="373538" y="94268"/>
            <a:ext cx="8396925" cy="433633"/>
          </a:xfrm>
          <a:prstGeom prst="rect">
            <a:avLst/>
          </a:prstGeom>
          <a:noFill/>
          <a:ln>
            <a:noFill/>
          </a:ln>
        </p:spPr>
        <p:txBody>
          <a:bodyPr lIns="90000" tIns="45000" rIns="90000" bIns="45000" anchor="ctr"/>
          <a:lstStyle/>
          <a:p>
            <a:pPr algn="ctr">
              <a:lnSpc>
                <a:spcPct val="100000"/>
              </a:lnSpc>
            </a:pPr>
            <a:r>
              <a:rPr lang="en-US" sz="2500" b="1" dirty="0">
                <a:latin typeface="Courier New" panose="02070309020205020404" pitchFamily="49" charset="0"/>
                <a:cs typeface="Courier New" panose="02070309020205020404" pitchFamily="49" charset="0"/>
              </a:rPr>
              <a:t>Credit Card Regular Expressions</a:t>
            </a:r>
            <a:endParaRPr sz="2500" dirty="0">
              <a:latin typeface="Courier New" panose="02070309020205020404" pitchFamily="49" charset="0"/>
              <a:cs typeface="Courier New" panose="02070309020205020404" pitchFamily="49" charset="0"/>
            </a:endParaRPr>
          </a:p>
        </p:txBody>
      </p:sp>
      <p:sp>
        <p:nvSpPr>
          <p:cNvPr id="6" name="Content Placeholder 14">
            <a:extLst>
              <a:ext uri="{FF2B5EF4-FFF2-40B4-BE49-F238E27FC236}">
                <a16:creationId xmlns:a16="http://schemas.microsoft.com/office/drawing/2014/main" id="{02E656D1-45A7-4E6F-8145-A48B68786584}"/>
              </a:ext>
            </a:extLst>
          </p:cNvPr>
          <p:cNvSpPr>
            <a:spLocks noGrp="1"/>
          </p:cNvSpPr>
          <p:nvPr>
            <p:ph idx="1"/>
          </p:nvPr>
        </p:nvSpPr>
        <p:spPr>
          <a:xfrm>
            <a:off x="228600" y="707011"/>
            <a:ext cx="8821132" cy="3874416"/>
          </a:xfrm>
        </p:spPr>
        <p:txBody>
          <a:bodyPr/>
          <a:lstStyle/>
          <a:p>
            <a:pPr>
              <a:buFont typeface="Wingdings" panose="05000000000000000000" pitchFamily="2" charset="2"/>
              <a:buChar char="Ø"/>
            </a:pPr>
            <a:r>
              <a:rPr lang="en-US" sz="1600" b="1" dirty="0">
                <a:latin typeface="Courier New" panose="02070309020205020404" pitchFamily="49" charset="0"/>
              </a:rPr>
              <a:t>Credit card formats are well known</a:t>
            </a:r>
          </a:p>
          <a:p>
            <a:pPr marL="0" indent="0" algn="ctr">
              <a:buNone/>
            </a:pPr>
            <a:r>
              <a:rPr lang="en-US" sz="1600" b="1" dirty="0">
                <a:latin typeface="Courier New" panose="02070309020205020404" pitchFamily="49" charset="0"/>
              </a:rPr>
              <a:t>XXXX-XXXX-XXXX</a:t>
            </a:r>
            <a:endParaRPr lang="en-US" sz="1600" b="1" dirty="0">
              <a:latin typeface="Courier New" panose="02070309020205020404" pitchFamily="49" charset="0"/>
              <a:cs typeface="Courier New" panose="02070309020205020404" pitchFamily="49" charset="0"/>
            </a:endParaRPr>
          </a:p>
          <a:p>
            <a:pPr>
              <a:buFont typeface="Wingdings" panose="05000000000000000000" pitchFamily="2" charset="2"/>
              <a:buChar char="Ø"/>
            </a:pPr>
            <a:r>
              <a:rPr lang="en-US" sz="1600" b="1" dirty="0">
                <a:latin typeface="Courier New" panose="02070309020205020404" pitchFamily="49" charset="0"/>
                <a:cs typeface="Courier New" panose="02070309020205020404" pitchFamily="49" charset="0"/>
              </a:rPr>
              <a:t>Build a regular expression to identify SSNs stored on the system:</a:t>
            </a:r>
          </a:p>
          <a:p>
            <a:pPr marL="0" indent="0" algn="ctr">
              <a:buNone/>
            </a:pPr>
            <a:r>
              <a:rPr lang="en-US" sz="1600" b="1" dirty="0">
                <a:latin typeface="Courier New" panose="02070309020205020404" pitchFamily="49" charset="0"/>
              </a:rPr>
              <a:t>grep -</a:t>
            </a:r>
            <a:r>
              <a:rPr lang="en-US" sz="1600" b="1" dirty="0" err="1">
                <a:latin typeface="Courier New" panose="02070309020205020404" pitchFamily="49" charset="0"/>
              </a:rPr>
              <a:t>Er</a:t>
            </a:r>
            <a:r>
              <a:rPr lang="en-US" sz="1600" b="1" dirty="0">
                <a:latin typeface="Courier New" panose="02070309020205020404" pitchFamily="49" charset="0"/>
              </a:rPr>
              <a:t> '([0-9]{4}-){3}[0-9]{4}' /home</a:t>
            </a:r>
          </a:p>
          <a:p>
            <a:pPr>
              <a:buFont typeface="Wingdings" panose="05000000000000000000" pitchFamily="2" charset="2"/>
              <a:buChar char="Ø"/>
            </a:pPr>
            <a:r>
              <a:rPr lang="en-US" sz="1600" b="1" dirty="0">
                <a:latin typeface="Courier New" panose="02070309020205020404" pitchFamily="49" charset="0"/>
              </a:rPr>
              <a:t>How to read this regular expression:</a:t>
            </a:r>
          </a:p>
          <a:p>
            <a:pPr lvl="1">
              <a:buFont typeface="Wingdings" panose="05000000000000000000" pitchFamily="2" charset="2"/>
              <a:buChar char="ü"/>
            </a:pPr>
            <a:r>
              <a:rPr lang="en-US" sz="1600" b="1" dirty="0">
                <a:latin typeface="Courier New" panose="02070309020205020404" pitchFamily="49" charset="0"/>
                <a:cs typeface="Courier New" panose="02070309020205020404" pitchFamily="49" charset="0"/>
              </a:rPr>
              <a:t>A general regular expression that recursively searches the home directory for strings that start with a grouping of four consecutive digits followed immediately by “-” and immediately followed by four consecutive digits</a:t>
            </a:r>
          </a:p>
          <a:p>
            <a:pPr>
              <a:buFont typeface="Wingdings" panose="05000000000000000000" pitchFamily="2" charset="2"/>
              <a:buChar char="Ø"/>
            </a:pPr>
            <a:r>
              <a:rPr lang="en-US" sz="1600" b="1" dirty="0">
                <a:latin typeface="Courier New" panose="02070309020205020404" pitchFamily="49" charset="0"/>
              </a:rPr>
              <a:t>Test the regular expression search</a:t>
            </a:r>
          </a:p>
          <a:p>
            <a:pPr lvl="1">
              <a:buFont typeface="Wingdings" panose="05000000000000000000" pitchFamily="2" charset="2"/>
              <a:buChar char="ü"/>
            </a:pPr>
            <a:r>
              <a:rPr lang="en-US" sz="1600" b="1" dirty="0">
                <a:latin typeface="Courier New" panose="02070309020205020404" pitchFamily="49" charset="0"/>
                <a:cs typeface="Courier New" panose="02070309020205020404" pitchFamily="49" charset="0"/>
              </a:rPr>
              <a:t>Sometimes things don’t work as expected:</a:t>
            </a:r>
          </a:p>
          <a:p>
            <a:pPr lvl="2">
              <a:buFont typeface="Courier New" panose="02070309020205020404" pitchFamily="49" charset="0"/>
              <a:buChar char="o"/>
            </a:pPr>
            <a:r>
              <a:rPr lang="en-US" sz="1600" b="1" dirty="0">
                <a:latin typeface="Courier New" panose="02070309020205020404" pitchFamily="49" charset="0"/>
              </a:rPr>
              <a:t>Regular expressions may not be the best solution for detection</a:t>
            </a:r>
            <a:endParaRPr lang="en-US" sz="1600" b="1"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DE72AACB-0213-48F5-92DF-1388ACB70804}"/>
              </a:ext>
            </a:extLst>
          </p:cNvPr>
          <p:cNvPicPr>
            <a:picLocks noChangeAspect="1"/>
          </p:cNvPicPr>
          <p:nvPr/>
        </p:nvPicPr>
        <p:blipFill>
          <a:blip r:embed="rId3"/>
          <a:stretch>
            <a:fillRect/>
          </a:stretch>
        </p:blipFill>
        <p:spPr>
          <a:xfrm>
            <a:off x="683578" y="4355182"/>
            <a:ext cx="7776844" cy="2301039"/>
          </a:xfrm>
          <a:prstGeom prst="rect">
            <a:avLst/>
          </a:prstGeom>
        </p:spPr>
      </p:pic>
    </p:spTree>
    <p:extLst>
      <p:ext uri="{BB962C8B-B14F-4D97-AF65-F5344CB8AC3E}">
        <p14:creationId xmlns:p14="http://schemas.microsoft.com/office/powerpoint/2010/main" val="1487981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6DEDA4CE-4635-4D33-B1B6-74752AE7865E}"/>
              </a:ext>
            </a:extLst>
          </p:cNvPr>
          <p:cNvSpPr/>
          <p:nvPr/>
        </p:nvSpPr>
        <p:spPr>
          <a:xfrm>
            <a:off x="373538" y="94268"/>
            <a:ext cx="8396925" cy="433633"/>
          </a:xfrm>
          <a:prstGeom prst="rect">
            <a:avLst/>
          </a:prstGeom>
          <a:noFill/>
          <a:ln>
            <a:noFill/>
          </a:ln>
        </p:spPr>
        <p:txBody>
          <a:bodyPr lIns="90000" tIns="45000" rIns="90000" bIns="45000" anchor="ctr"/>
          <a:lstStyle/>
          <a:p>
            <a:pPr algn="ctr">
              <a:lnSpc>
                <a:spcPct val="100000"/>
              </a:lnSpc>
            </a:pPr>
            <a:r>
              <a:rPr lang="en-US" sz="2500" b="1" dirty="0">
                <a:latin typeface="Courier New" panose="02070309020205020404" pitchFamily="49" charset="0"/>
                <a:cs typeface="Courier New" panose="02070309020205020404" pitchFamily="49" charset="0"/>
              </a:rPr>
              <a:t>Email Address Regular Expressions</a:t>
            </a:r>
            <a:endParaRPr sz="2500" dirty="0">
              <a:latin typeface="Courier New" panose="02070309020205020404" pitchFamily="49" charset="0"/>
              <a:cs typeface="Courier New" panose="02070309020205020404" pitchFamily="49" charset="0"/>
            </a:endParaRPr>
          </a:p>
        </p:txBody>
      </p:sp>
      <p:sp>
        <p:nvSpPr>
          <p:cNvPr id="7" name="Content Placeholder 14">
            <a:extLst>
              <a:ext uri="{FF2B5EF4-FFF2-40B4-BE49-F238E27FC236}">
                <a16:creationId xmlns:a16="http://schemas.microsoft.com/office/drawing/2014/main" id="{89A246D7-FB77-42F9-B4A8-4F18C5B784E6}"/>
              </a:ext>
            </a:extLst>
          </p:cNvPr>
          <p:cNvSpPr>
            <a:spLocks noGrp="1"/>
          </p:cNvSpPr>
          <p:nvPr>
            <p:ph idx="1"/>
          </p:nvPr>
        </p:nvSpPr>
        <p:spPr>
          <a:xfrm>
            <a:off x="256880" y="1482367"/>
            <a:ext cx="8686799" cy="3683522"/>
          </a:xfrm>
        </p:spPr>
        <p:txBody>
          <a:bodyPr/>
          <a:lstStyle/>
          <a:p>
            <a:pPr>
              <a:buFont typeface="Wingdings" panose="05000000000000000000" pitchFamily="2" charset="2"/>
              <a:buChar char="Ø"/>
            </a:pPr>
            <a:r>
              <a:rPr lang="en-US" sz="1800" b="1" dirty="0">
                <a:latin typeface="Courier New" panose="02070309020205020404" pitchFamily="49" charset="0"/>
                <a:cs typeface="Courier New" panose="02070309020205020404" pitchFamily="49" charset="0"/>
              </a:rPr>
              <a:t>Known high level domains </a:t>
            </a:r>
          </a:p>
          <a:p>
            <a:pPr lvl="1">
              <a:buFont typeface="Wingdings" panose="05000000000000000000" pitchFamily="2" charset="2"/>
              <a:buChar char="ü"/>
            </a:pPr>
            <a:r>
              <a:rPr lang="en-US" sz="1800" b="1" dirty="0">
                <a:latin typeface="Courier New" panose="02070309020205020404" pitchFamily="49" charset="0"/>
              </a:rPr>
              <a:t>.com, .org, </a:t>
            </a:r>
            <a:r>
              <a:rPr lang="en-US" sz="1800" b="1" dirty="0" err="1">
                <a:latin typeface="Courier New" panose="02070309020205020404" pitchFamily="49" charset="0"/>
              </a:rPr>
              <a:t>.net</a:t>
            </a:r>
            <a:r>
              <a:rPr lang="en-US" sz="1800" b="1" dirty="0">
                <a:latin typeface="Courier New" panose="02070309020205020404" pitchFamily="49" charset="0"/>
              </a:rPr>
              <a:t>, .mil, .gov, .</a:t>
            </a:r>
            <a:r>
              <a:rPr lang="en-US" sz="1800" b="1" dirty="0" err="1">
                <a:latin typeface="Courier New" panose="02070309020205020404" pitchFamily="49" charset="0"/>
              </a:rPr>
              <a:t>edu</a:t>
            </a:r>
            <a:endParaRPr lang="en-US" sz="1800" b="1" dirty="0">
              <a:latin typeface="Courier New" panose="02070309020205020404" pitchFamily="49" charset="0"/>
            </a:endParaRPr>
          </a:p>
          <a:p>
            <a:pPr>
              <a:buFont typeface="Wingdings" panose="05000000000000000000" pitchFamily="2" charset="2"/>
              <a:buChar char="Ø"/>
            </a:pPr>
            <a:r>
              <a:rPr lang="en-US" sz="1800" b="1" dirty="0">
                <a:latin typeface="Courier New" panose="02070309020205020404" pitchFamily="49" charset="0"/>
                <a:cs typeface="Courier New" panose="02070309020205020404" pitchFamily="49" charset="0"/>
              </a:rPr>
              <a:t>Tailor the search for known mail application directories</a:t>
            </a:r>
          </a:p>
          <a:p>
            <a:pPr lvl="1">
              <a:buFont typeface="Wingdings" panose="05000000000000000000" pitchFamily="2" charset="2"/>
              <a:buChar char="Ø"/>
            </a:pPr>
            <a:r>
              <a:rPr lang="en-US" sz="1400" b="1" dirty="0">
                <a:latin typeface="Courier New" panose="02070309020205020404" pitchFamily="49" charset="0"/>
              </a:rPr>
              <a:t>/home, /opt</a:t>
            </a:r>
            <a:endParaRPr lang="en-US" sz="1400" b="1" dirty="0">
              <a:latin typeface="Courier New" panose="02070309020205020404" pitchFamily="49" charset="0"/>
              <a:cs typeface="Courier New" panose="02070309020205020404" pitchFamily="49" charset="0"/>
            </a:endParaRPr>
          </a:p>
          <a:p>
            <a:pPr>
              <a:buFont typeface="Wingdings" panose="05000000000000000000" pitchFamily="2" charset="2"/>
              <a:buChar char="Ø"/>
            </a:pPr>
            <a:r>
              <a:rPr lang="en-US" sz="1800" b="1" dirty="0">
                <a:latin typeface="Courier New" panose="02070309020205020404" pitchFamily="49" charset="0"/>
                <a:cs typeface="Courier New" panose="02070309020205020404" pitchFamily="49" charset="0"/>
              </a:rPr>
              <a:t>Build a regular expression to identify specific file types</a:t>
            </a:r>
          </a:p>
          <a:p>
            <a:pPr marL="0" indent="0" algn="ctr">
              <a:buNone/>
            </a:pPr>
            <a:r>
              <a:rPr lang="en-US" sz="1800" b="1" dirty="0">
                <a:latin typeface="Courier New" panose="02070309020205020404" pitchFamily="49" charset="0"/>
              </a:rPr>
              <a:t> </a:t>
            </a:r>
            <a:r>
              <a:rPr lang="en-US" sz="1220" b="1" dirty="0">
                <a:latin typeface="Courier New" panose="02070309020205020404" pitchFamily="49" charset="0"/>
              </a:rPr>
              <a:t>grep -Eri '[A-Za-z0-9\._%\+\-]+@[A-Za-z0-9\.%\+\-]+\.(</a:t>
            </a:r>
            <a:r>
              <a:rPr lang="en-US" sz="1220" b="1" dirty="0" err="1">
                <a:latin typeface="Courier New" panose="02070309020205020404" pitchFamily="49" charset="0"/>
              </a:rPr>
              <a:t>com|org|net|mil|gov|edu</a:t>
            </a:r>
            <a:r>
              <a:rPr lang="en-US" sz="1220" b="1" dirty="0">
                <a:latin typeface="Courier New" panose="02070309020205020404" pitchFamily="49" charset="0"/>
              </a:rPr>
              <a:t>)' /home /opt</a:t>
            </a:r>
          </a:p>
          <a:p>
            <a:pPr>
              <a:buFont typeface="Wingdings" panose="05000000000000000000" pitchFamily="2" charset="2"/>
              <a:buChar char="Ø"/>
            </a:pPr>
            <a:r>
              <a:rPr lang="en-US" sz="1800" b="1" dirty="0">
                <a:latin typeface="Courier New" panose="02070309020205020404" pitchFamily="49" charset="0"/>
              </a:rPr>
              <a:t>How to read this regular expression:</a:t>
            </a:r>
          </a:p>
          <a:p>
            <a:pPr lvl="1">
              <a:buFont typeface="Wingdings" panose="05000000000000000000" pitchFamily="2" charset="2"/>
              <a:buChar char="ü"/>
            </a:pPr>
            <a:r>
              <a:rPr lang="en-US" sz="1800" b="1" dirty="0">
                <a:latin typeface="Courier New" panose="02070309020205020404" pitchFamily="49" charset="0"/>
                <a:cs typeface="Courier New" panose="02070309020205020404" pitchFamily="49" charset="0"/>
              </a:rPr>
              <a:t>A general regular expression that is case insensitive and recursively searches the home directory for a string that </a:t>
            </a:r>
            <a:r>
              <a:rPr lang="en-US" sz="1800" b="1" dirty="0">
                <a:latin typeface="Courier New" panose="02070309020205020404" pitchFamily="49" charset="0"/>
              </a:rPr>
              <a:t>has at least 1 printable character before the “@” symbol followed immediately by at least 1 printable character, followed by a “.” and the high level domain</a:t>
            </a:r>
            <a:endParaRPr lang="en-US" sz="1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48472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6DEDA4CE-4635-4D33-B1B6-74752AE7865E}"/>
              </a:ext>
            </a:extLst>
          </p:cNvPr>
          <p:cNvSpPr/>
          <p:nvPr/>
        </p:nvSpPr>
        <p:spPr>
          <a:xfrm>
            <a:off x="373538" y="94268"/>
            <a:ext cx="8396925" cy="433633"/>
          </a:xfrm>
          <a:prstGeom prst="rect">
            <a:avLst/>
          </a:prstGeom>
          <a:noFill/>
          <a:ln>
            <a:noFill/>
          </a:ln>
        </p:spPr>
        <p:txBody>
          <a:bodyPr lIns="90000" tIns="45000" rIns="90000" bIns="45000" anchor="ctr"/>
          <a:lstStyle/>
          <a:p>
            <a:pPr algn="ctr">
              <a:lnSpc>
                <a:spcPct val="100000"/>
              </a:lnSpc>
            </a:pPr>
            <a:r>
              <a:rPr lang="en-US" sz="2500" b="1" dirty="0">
                <a:latin typeface="Courier New" panose="02070309020205020404" pitchFamily="49" charset="0"/>
                <a:cs typeface="Courier New" panose="02070309020205020404" pitchFamily="49" charset="0"/>
              </a:rPr>
              <a:t>Email Address Regular Expressions Example</a:t>
            </a:r>
            <a:endParaRPr sz="25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A2EF0998-B9CF-4501-8A4B-1105D6043E9A}"/>
              </a:ext>
            </a:extLst>
          </p:cNvPr>
          <p:cNvPicPr>
            <a:picLocks noChangeAspect="1"/>
          </p:cNvPicPr>
          <p:nvPr/>
        </p:nvPicPr>
        <p:blipFill>
          <a:blip r:embed="rId3"/>
          <a:stretch>
            <a:fillRect/>
          </a:stretch>
        </p:blipFill>
        <p:spPr>
          <a:xfrm>
            <a:off x="242413" y="2281287"/>
            <a:ext cx="8659175" cy="3408775"/>
          </a:xfrm>
          <a:prstGeom prst="rect">
            <a:avLst/>
          </a:prstGeom>
        </p:spPr>
      </p:pic>
      <p:sp>
        <p:nvSpPr>
          <p:cNvPr id="6" name="Content Placeholder 14">
            <a:extLst>
              <a:ext uri="{FF2B5EF4-FFF2-40B4-BE49-F238E27FC236}">
                <a16:creationId xmlns:a16="http://schemas.microsoft.com/office/drawing/2014/main" id="{58279BC6-19DA-4068-92E3-E452F2B371C9}"/>
              </a:ext>
            </a:extLst>
          </p:cNvPr>
          <p:cNvSpPr>
            <a:spLocks noGrp="1"/>
          </p:cNvSpPr>
          <p:nvPr>
            <p:ph idx="1"/>
          </p:nvPr>
        </p:nvSpPr>
        <p:spPr>
          <a:xfrm>
            <a:off x="373538" y="831918"/>
            <a:ext cx="8686799" cy="883760"/>
          </a:xfrm>
        </p:spPr>
        <p:txBody>
          <a:bodyPr/>
          <a:lstStyle/>
          <a:p>
            <a:pPr>
              <a:buFont typeface="Wingdings" panose="05000000000000000000" pitchFamily="2" charset="2"/>
              <a:buChar char="Ø"/>
            </a:pPr>
            <a:r>
              <a:rPr lang="en-US" sz="1800" b="1" dirty="0">
                <a:latin typeface="Courier New" panose="02070309020205020404" pitchFamily="49" charset="0"/>
                <a:cs typeface="Courier New" panose="02070309020205020404" pitchFamily="49" charset="0"/>
              </a:rPr>
              <a:t>The results of this search can be very helpful if you are trying to collect contact information</a:t>
            </a:r>
            <a:r>
              <a:rPr lang="en-US" sz="1800" b="1" dirty="0">
                <a:latin typeface="Courier New" panose="02070309020205020404" pitchFamily="49" charset="0"/>
              </a:rPr>
              <a:t> for later use or testing</a:t>
            </a:r>
            <a:endParaRPr lang="en-US" sz="1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76973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6DEDA4CE-4635-4D33-B1B6-74752AE7865E}"/>
              </a:ext>
            </a:extLst>
          </p:cNvPr>
          <p:cNvSpPr/>
          <p:nvPr/>
        </p:nvSpPr>
        <p:spPr>
          <a:xfrm>
            <a:off x="373538" y="94268"/>
            <a:ext cx="8396925" cy="433633"/>
          </a:xfrm>
          <a:prstGeom prst="rect">
            <a:avLst/>
          </a:prstGeom>
          <a:noFill/>
          <a:ln>
            <a:noFill/>
          </a:ln>
        </p:spPr>
        <p:txBody>
          <a:bodyPr lIns="90000" tIns="45000" rIns="90000" bIns="45000" anchor="ctr"/>
          <a:lstStyle/>
          <a:p>
            <a:pPr algn="ctr">
              <a:lnSpc>
                <a:spcPct val="100000"/>
              </a:lnSpc>
            </a:pPr>
            <a:r>
              <a:rPr lang="en-US" sz="2500" b="1" dirty="0">
                <a:latin typeface="Courier New" panose="02070309020205020404" pitchFamily="49" charset="0"/>
                <a:cs typeface="Courier New" panose="02070309020205020404" pitchFamily="49" charset="0"/>
              </a:rPr>
              <a:t>Combining Regular Expressions</a:t>
            </a:r>
            <a:endParaRPr sz="2500" dirty="0">
              <a:latin typeface="Courier New" panose="02070309020205020404" pitchFamily="49" charset="0"/>
              <a:cs typeface="Courier New" panose="02070309020205020404" pitchFamily="49" charset="0"/>
            </a:endParaRPr>
          </a:p>
        </p:txBody>
      </p:sp>
      <p:sp>
        <p:nvSpPr>
          <p:cNvPr id="7" name="Content Placeholder 14">
            <a:extLst>
              <a:ext uri="{FF2B5EF4-FFF2-40B4-BE49-F238E27FC236}">
                <a16:creationId xmlns:a16="http://schemas.microsoft.com/office/drawing/2014/main" id="{89A246D7-FB77-42F9-B4A8-4F18C5B784E6}"/>
              </a:ext>
            </a:extLst>
          </p:cNvPr>
          <p:cNvSpPr>
            <a:spLocks noGrp="1"/>
          </p:cNvSpPr>
          <p:nvPr>
            <p:ph idx="1"/>
          </p:nvPr>
        </p:nvSpPr>
        <p:spPr>
          <a:xfrm>
            <a:off x="256880" y="1225487"/>
            <a:ext cx="8686799" cy="4996203"/>
          </a:xfrm>
        </p:spPr>
        <p:txBody>
          <a:bodyPr/>
          <a:lstStyle/>
          <a:p>
            <a:pPr>
              <a:buFont typeface="Wingdings" panose="05000000000000000000" pitchFamily="2" charset="2"/>
              <a:buChar char="Ø"/>
            </a:pPr>
            <a:r>
              <a:rPr lang="en-US" sz="1800" b="1" dirty="0">
                <a:latin typeface="Courier New" panose="02070309020205020404" pitchFamily="49" charset="0"/>
                <a:cs typeface="Courier New" panose="02070309020205020404" pitchFamily="49" charset="0"/>
              </a:rPr>
              <a:t>Instead of searching for single regular expressions at a time, the generated regular expressions can be added to a file and referenced</a:t>
            </a:r>
          </a:p>
          <a:p>
            <a:pPr>
              <a:buFont typeface="Wingdings" panose="05000000000000000000" pitchFamily="2" charset="2"/>
              <a:buChar char="Ø"/>
            </a:pPr>
            <a:r>
              <a:rPr lang="en-US" sz="1800" b="1" dirty="0">
                <a:latin typeface="Courier New" panose="02070309020205020404" pitchFamily="49" charset="0"/>
              </a:rPr>
              <a:t>Example of file with added regular expressions:</a:t>
            </a:r>
          </a:p>
          <a:p>
            <a:pPr>
              <a:buFont typeface="Wingdings" panose="05000000000000000000" pitchFamily="2" charset="2"/>
              <a:buChar char="Ø"/>
            </a:pPr>
            <a:endParaRPr lang="en-US" sz="1800" b="1" dirty="0">
              <a:latin typeface="Courier New" panose="02070309020205020404" pitchFamily="49" charset="0"/>
            </a:endParaRPr>
          </a:p>
          <a:p>
            <a:pPr>
              <a:buFont typeface="Wingdings" panose="05000000000000000000" pitchFamily="2" charset="2"/>
              <a:buChar char="Ø"/>
            </a:pPr>
            <a:endParaRPr lang="en-US" sz="1800" b="1" dirty="0">
              <a:latin typeface="Courier New" panose="02070309020205020404" pitchFamily="49" charset="0"/>
            </a:endParaRPr>
          </a:p>
          <a:p>
            <a:pPr>
              <a:buFont typeface="Wingdings" panose="05000000000000000000" pitchFamily="2" charset="2"/>
              <a:buChar char="Ø"/>
            </a:pPr>
            <a:endParaRPr lang="en-US" sz="1800" b="1" dirty="0">
              <a:latin typeface="Courier New" panose="02070309020205020404" pitchFamily="49" charset="0"/>
            </a:endParaRPr>
          </a:p>
          <a:p>
            <a:pPr>
              <a:buFont typeface="Wingdings" panose="05000000000000000000" pitchFamily="2" charset="2"/>
              <a:buChar char="Ø"/>
            </a:pPr>
            <a:endParaRPr lang="en-US" sz="1800" b="1" dirty="0">
              <a:latin typeface="Courier New" panose="02070309020205020404" pitchFamily="49" charset="0"/>
            </a:endParaRPr>
          </a:p>
          <a:p>
            <a:pPr>
              <a:buFont typeface="Wingdings" panose="05000000000000000000" pitchFamily="2" charset="2"/>
              <a:buChar char="Ø"/>
            </a:pPr>
            <a:r>
              <a:rPr lang="en-US" sz="1800" b="1" dirty="0">
                <a:latin typeface="Courier New" panose="02070309020205020404" pitchFamily="49" charset="0"/>
              </a:rPr>
              <a:t>Regular expression search using a regular expression list: </a:t>
            </a:r>
            <a:endParaRPr lang="en-US" sz="1800" b="1" dirty="0">
              <a:latin typeface="Courier New" panose="02070309020205020404" pitchFamily="49" charset="0"/>
              <a:cs typeface="Courier New" panose="02070309020205020404" pitchFamily="49" charset="0"/>
            </a:endParaRPr>
          </a:p>
          <a:p>
            <a:pPr marL="0" indent="0" algn="ctr">
              <a:buNone/>
            </a:pPr>
            <a:r>
              <a:rPr lang="en-US" sz="1800" b="1" dirty="0">
                <a:latin typeface="Courier New" panose="02070309020205020404" pitchFamily="49" charset="0"/>
              </a:rPr>
              <a:t> grep –</a:t>
            </a:r>
            <a:r>
              <a:rPr lang="en-US" sz="1800" b="1" dirty="0" err="1">
                <a:latin typeface="Courier New" panose="02070309020205020404" pitchFamily="49" charset="0"/>
              </a:rPr>
              <a:t>Erif</a:t>
            </a:r>
            <a:r>
              <a:rPr lang="en-US" sz="1800" b="1" dirty="0">
                <a:latin typeface="Courier New" panose="02070309020205020404" pitchFamily="49" charset="0"/>
              </a:rPr>
              <a:t> &lt;</a:t>
            </a:r>
            <a:r>
              <a:rPr lang="en-US" sz="1800" b="1" dirty="0" err="1">
                <a:latin typeface="Courier New" panose="02070309020205020404" pitchFamily="49" charset="0"/>
              </a:rPr>
              <a:t>RegularExpressionFile</a:t>
            </a:r>
            <a:r>
              <a:rPr lang="en-US" sz="1800" b="1" dirty="0">
                <a:latin typeface="Courier New" panose="02070309020205020404" pitchFamily="49" charset="0"/>
              </a:rPr>
              <a:t>&gt; /home</a:t>
            </a:r>
          </a:p>
          <a:p>
            <a:pPr>
              <a:buFont typeface="Wingdings" panose="05000000000000000000" pitchFamily="2" charset="2"/>
              <a:buChar char="Ø"/>
            </a:pPr>
            <a:r>
              <a:rPr lang="en-US" sz="1800" b="1" dirty="0">
                <a:latin typeface="Courier New" panose="02070309020205020404" pitchFamily="49" charset="0"/>
              </a:rPr>
              <a:t>How to read this regular expression:</a:t>
            </a:r>
          </a:p>
          <a:p>
            <a:pPr lvl="1">
              <a:buFont typeface="Wingdings" panose="05000000000000000000" pitchFamily="2" charset="2"/>
              <a:buChar char="ü"/>
            </a:pPr>
            <a:r>
              <a:rPr lang="en-US" sz="1800" b="1" dirty="0">
                <a:latin typeface="Courier New" panose="02070309020205020404" pitchFamily="49" charset="0"/>
                <a:cs typeface="Courier New" panose="02070309020205020404" pitchFamily="49" charset="0"/>
              </a:rPr>
              <a:t>A general regular expression that is case insensitive, recursively searches the home directory, and uses the file named &lt;</a:t>
            </a:r>
            <a:r>
              <a:rPr lang="en-US" sz="1800" b="1" dirty="0" err="1">
                <a:latin typeface="Courier New" panose="02070309020205020404" pitchFamily="49" charset="0"/>
                <a:cs typeface="Courier New" panose="02070309020205020404" pitchFamily="49" charset="0"/>
              </a:rPr>
              <a:t>RegularExpressionFile</a:t>
            </a:r>
            <a:r>
              <a:rPr lang="en-US" sz="1800" b="1" dirty="0">
                <a:latin typeface="Courier New" panose="02070309020205020404" pitchFamily="49" charset="0"/>
                <a:cs typeface="Courier New" panose="02070309020205020404" pitchFamily="49" charset="0"/>
              </a:rPr>
              <a:t>&gt; </a:t>
            </a:r>
            <a:r>
              <a:rPr lang="en-US" sz="1800" b="1" dirty="0">
                <a:latin typeface="Courier New" panose="02070309020205020404" pitchFamily="49" charset="0"/>
              </a:rPr>
              <a:t>to match different regular expressions</a:t>
            </a:r>
            <a:endParaRPr lang="en-US" sz="1800" b="1"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DDEF2D16-F3E3-4304-96F5-BA0F255F287B}"/>
              </a:ext>
            </a:extLst>
          </p:cNvPr>
          <p:cNvPicPr>
            <a:picLocks noChangeAspect="1"/>
          </p:cNvPicPr>
          <p:nvPr/>
        </p:nvPicPr>
        <p:blipFill rotWithShape="1">
          <a:blip r:embed="rId3"/>
          <a:srcRect t="1637" r="2513" b="4710"/>
          <a:stretch/>
        </p:blipFill>
        <p:spPr>
          <a:xfrm>
            <a:off x="2196115" y="2469825"/>
            <a:ext cx="4751770" cy="1319752"/>
          </a:xfrm>
          <a:prstGeom prst="rect">
            <a:avLst/>
          </a:prstGeom>
        </p:spPr>
      </p:pic>
    </p:spTree>
    <p:extLst>
      <p:ext uri="{BB962C8B-B14F-4D97-AF65-F5344CB8AC3E}">
        <p14:creationId xmlns:p14="http://schemas.microsoft.com/office/powerpoint/2010/main" val="3213592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023760" y="3190461"/>
            <a:ext cx="7096480" cy="477078"/>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Linux History and Development</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384000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510192" y="3190461"/>
            <a:ext cx="6123616" cy="477078"/>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Linux File System Analysis</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3693536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1"/>
            <a:ext cx="8140148" cy="420692"/>
          </a:xfrm>
          <a:prstGeom prst="rect">
            <a:avLst/>
          </a:prstGeom>
          <a:noFill/>
          <a:ln>
            <a:noFill/>
          </a:ln>
        </p:spPr>
        <p:txBody>
          <a:bodyPr lIns="90000" tIns="45000" rIns="90000" bIns="45000" anchor="ctr"/>
          <a:lstStyle/>
          <a:p>
            <a:pPr algn="ctr">
              <a:lnSpc>
                <a:spcPct val="100000"/>
              </a:lnSpc>
            </a:pPr>
            <a:r>
              <a:rPr lang="en-US" sz="2800" b="1" dirty="0" err="1">
                <a:latin typeface="Courier New" panose="02070309020205020404" pitchFamily="49" charset="0"/>
                <a:cs typeface="Courier New" panose="02070309020205020404" pitchFamily="49" charset="0"/>
              </a:rPr>
              <a:t>extX</a:t>
            </a:r>
            <a:r>
              <a:rPr lang="en-US" sz="2800" b="1" dirty="0">
                <a:latin typeface="Courier New" panose="02070309020205020404" pitchFamily="49" charset="0"/>
                <a:cs typeface="Courier New" panose="02070309020205020404" pitchFamily="49" charset="0"/>
              </a:rPr>
              <a:t> File System Details</a:t>
            </a:r>
            <a:endParaRPr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AEE36E99-C191-4D29-81C0-408E148C2E31}"/>
              </a:ext>
            </a:extLst>
          </p:cNvPr>
          <p:cNvPicPr>
            <a:picLocks noChangeAspect="1"/>
          </p:cNvPicPr>
          <p:nvPr/>
        </p:nvPicPr>
        <p:blipFill rotWithShape="1">
          <a:blip r:embed="rId2"/>
          <a:srcRect l="768" t="3078" r="598" b="2917"/>
          <a:stretch/>
        </p:blipFill>
        <p:spPr>
          <a:xfrm>
            <a:off x="689166" y="5337611"/>
            <a:ext cx="7765669" cy="1383701"/>
          </a:xfrm>
          <a:prstGeom prst="rect">
            <a:avLst/>
          </a:prstGeom>
          <a:ln>
            <a:solidFill>
              <a:schemeClr val="tx1"/>
            </a:solidFill>
          </a:ln>
        </p:spPr>
      </p:pic>
      <p:sp>
        <p:nvSpPr>
          <p:cNvPr id="5" name="CustomShape 1">
            <a:extLst>
              <a:ext uri="{FF2B5EF4-FFF2-40B4-BE49-F238E27FC236}">
                <a16:creationId xmlns:a16="http://schemas.microsoft.com/office/drawing/2014/main" id="{704F903F-3803-4E5C-BD3B-5D22B89F5733}"/>
              </a:ext>
            </a:extLst>
          </p:cNvPr>
          <p:cNvSpPr/>
          <p:nvPr/>
        </p:nvSpPr>
        <p:spPr>
          <a:xfrm>
            <a:off x="146930" y="657294"/>
            <a:ext cx="8850140" cy="4423753"/>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Just as with the file systems that we have learned about up to this point, the extended file system has a specific structure to store data</a:t>
            </a:r>
          </a:p>
          <a:p>
            <a:endParaRPr lang="en-US" sz="16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One block in an </a:t>
            </a:r>
            <a:r>
              <a:rPr lang="en-US" sz="1600" b="1" dirty="0" err="1">
                <a:solidFill>
                  <a:srgbClr val="000000"/>
                </a:solidFill>
                <a:latin typeface="Courier New" panose="02070309020205020404" pitchFamily="49" charset="0"/>
                <a:cs typeface="Courier New" panose="02070309020205020404" pitchFamily="49" charset="0"/>
              </a:rPr>
              <a:t>extX</a:t>
            </a:r>
            <a:r>
              <a:rPr lang="en-US" sz="1600" b="1" dirty="0">
                <a:solidFill>
                  <a:srgbClr val="000000"/>
                </a:solidFill>
                <a:latin typeface="Courier New" panose="02070309020205020404" pitchFamily="49" charset="0"/>
                <a:cs typeface="Courier New" panose="02070309020205020404" pitchFamily="49" charset="0"/>
              </a:rPr>
              <a:t> file system is 1024 bytes</a:t>
            </a:r>
          </a:p>
          <a:p>
            <a:endParaRPr lang="en-US" sz="16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The extended file system is composed of two structures</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Boot Block</a:t>
            </a:r>
          </a:p>
          <a:p>
            <a:pPr marL="1257300" lvl="2" indent="-342900">
              <a:buFont typeface="Courier New" panose="02070309020205020404" pitchFamily="49" charset="0"/>
              <a:buChar char="o"/>
            </a:pPr>
            <a:r>
              <a:rPr lang="en-US" sz="1600" b="1" dirty="0">
                <a:solidFill>
                  <a:srgbClr val="000000"/>
                </a:solidFill>
                <a:latin typeface="Courier New" panose="02070309020205020404" pitchFamily="49" charset="0"/>
                <a:cs typeface="Courier New" panose="02070309020205020404" pitchFamily="49" charset="0"/>
              </a:rPr>
              <a:t>A boot block is 1 block in size</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Block Groups</a:t>
            </a:r>
          </a:p>
          <a:p>
            <a:pPr lvl="1"/>
            <a:endParaRPr lang="en-US" sz="16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Block groups are composed of six structures</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Super Block</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Group Descriptor</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Data Block Bitmap</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Inode Bitmap</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Inode Table</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Data Blocks</a:t>
            </a:r>
          </a:p>
        </p:txBody>
      </p:sp>
    </p:spTree>
    <p:extLst>
      <p:ext uri="{BB962C8B-B14F-4D97-AF65-F5344CB8AC3E}">
        <p14:creationId xmlns:p14="http://schemas.microsoft.com/office/powerpoint/2010/main" val="19847619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2">
            <a:extLst>
              <a:ext uri="{FF2B5EF4-FFF2-40B4-BE49-F238E27FC236}">
                <a16:creationId xmlns:a16="http://schemas.microsoft.com/office/drawing/2014/main" id="{1BEB32CF-E04C-441A-B4ED-D8428FA939F0}"/>
              </a:ext>
            </a:extLst>
          </p:cNvPr>
          <p:cNvSpPr/>
          <p:nvPr/>
        </p:nvSpPr>
        <p:spPr>
          <a:xfrm>
            <a:off x="522145" y="106772"/>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Create ext2/3 File System</a:t>
            </a:r>
            <a:endParaRPr dirty="0">
              <a:latin typeface="Courier New" panose="02070309020205020404" pitchFamily="49" charset="0"/>
              <a:cs typeface="Courier New" panose="02070309020205020404" pitchFamily="49" charset="0"/>
            </a:endParaRPr>
          </a:p>
        </p:txBody>
      </p:sp>
      <p:sp>
        <p:nvSpPr>
          <p:cNvPr id="44" name="CustomShape 1">
            <a:extLst>
              <a:ext uri="{FF2B5EF4-FFF2-40B4-BE49-F238E27FC236}">
                <a16:creationId xmlns:a16="http://schemas.microsoft.com/office/drawing/2014/main" id="{6716D8D5-BD5B-4529-9602-367A4CA6046D}"/>
              </a:ext>
            </a:extLst>
          </p:cNvPr>
          <p:cNvSpPr/>
          <p:nvPr/>
        </p:nvSpPr>
        <p:spPr>
          <a:xfrm>
            <a:off x="80942" y="1197203"/>
            <a:ext cx="3873837" cy="5081049"/>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1900" b="1" dirty="0">
                <a:solidFill>
                  <a:srgbClr val="000000"/>
                </a:solidFill>
                <a:latin typeface="Courier New" panose="02070309020205020404" pitchFamily="49" charset="0"/>
                <a:cs typeface="Courier New" panose="02070309020205020404" pitchFamily="49" charset="0"/>
              </a:rPr>
              <a:t>Utilize same process learned during FAT and NTFS file system creation can be used without the need to modify the partition type since the default partition is Linux</a:t>
            </a:r>
          </a:p>
          <a:p>
            <a:pPr marL="800100" lvl="1" indent="-342900">
              <a:buFont typeface="Wingdings" panose="05000000000000000000" pitchFamily="2" charset="2"/>
              <a:buChar char="ü"/>
            </a:pPr>
            <a:r>
              <a:rPr lang="en-US" sz="1900" b="1" dirty="0" err="1">
                <a:solidFill>
                  <a:srgbClr val="000000"/>
                </a:solidFill>
                <a:latin typeface="Courier New" panose="02070309020205020404" pitchFamily="49" charset="0"/>
                <a:cs typeface="Courier New" panose="02070309020205020404" pitchFamily="49" charset="0"/>
              </a:rPr>
              <a:t>fdisk</a:t>
            </a:r>
            <a:endParaRPr lang="en-US" sz="1900" b="1" dirty="0">
              <a:solidFill>
                <a:srgbClr val="000000"/>
              </a:solidFill>
              <a:latin typeface="Courier New" panose="02070309020205020404" pitchFamily="49" charset="0"/>
              <a:cs typeface="Courier New" panose="02070309020205020404" pitchFamily="49" charset="0"/>
            </a:endParaRPr>
          </a:p>
          <a:p>
            <a:pPr lvl="1"/>
            <a:endParaRPr lang="en-US" sz="19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900" b="1" dirty="0">
                <a:solidFill>
                  <a:srgbClr val="000000"/>
                </a:solidFill>
                <a:latin typeface="Courier New" panose="02070309020205020404" pitchFamily="49" charset="0"/>
                <a:cs typeface="Courier New" panose="02070309020205020404" pitchFamily="49" charset="0"/>
              </a:rPr>
              <a:t>In contrast to the </a:t>
            </a:r>
            <a:r>
              <a:rPr lang="en-US" sz="1900" b="1" dirty="0" err="1">
                <a:solidFill>
                  <a:srgbClr val="000000"/>
                </a:solidFill>
                <a:latin typeface="Courier New" panose="02070309020205020404" pitchFamily="49" charset="0"/>
                <a:cs typeface="Courier New" panose="02070309020205020404" pitchFamily="49" charset="0"/>
              </a:rPr>
              <a:t>mkfs</a:t>
            </a:r>
            <a:r>
              <a:rPr lang="en-US" sz="1900" b="1" dirty="0">
                <a:solidFill>
                  <a:srgbClr val="000000"/>
                </a:solidFill>
                <a:latin typeface="Courier New" panose="02070309020205020404" pitchFamily="49" charset="0"/>
                <a:cs typeface="Courier New" panose="02070309020205020404" pitchFamily="49" charset="0"/>
              </a:rPr>
              <a:t> command, formatting of the </a:t>
            </a:r>
            <a:r>
              <a:rPr lang="en-US" sz="1900" b="1" dirty="0" err="1">
                <a:solidFill>
                  <a:srgbClr val="000000"/>
                </a:solidFill>
                <a:latin typeface="Courier New" panose="02070309020205020404" pitchFamily="49" charset="0"/>
                <a:cs typeface="Courier New" panose="02070309020205020404" pitchFamily="49" charset="0"/>
              </a:rPr>
              <a:t>extX</a:t>
            </a:r>
            <a:r>
              <a:rPr lang="en-US" sz="1900" b="1" dirty="0">
                <a:solidFill>
                  <a:srgbClr val="000000"/>
                </a:solidFill>
                <a:latin typeface="Courier New" panose="02070309020205020404" pitchFamily="49" charset="0"/>
                <a:cs typeface="Courier New" panose="02070309020205020404" pitchFamily="49" charset="0"/>
              </a:rPr>
              <a:t> file system can be accounted for with</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mke2fs (ext2)</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mke2fs –j (ext3)</a:t>
            </a:r>
          </a:p>
        </p:txBody>
      </p:sp>
      <p:pic>
        <p:nvPicPr>
          <p:cNvPr id="3" name="Picture 2">
            <a:extLst>
              <a:ext uri="{FF2B5EF4-FFF2-40B4-BE49-F238E27FC236}">
                <a16:creationId xmlns:a16="http://schemas.microsoft.com/office/drawing/2014/main" id="{D5789A82-1DD1-42E6-B68C-37AF46F75E76}"/>
              </a:ext>
            </a:extLst>
          </p:cNvPr>
          <p:cNvPicPr>
            <a:picLocks noChangeAspect="1"/>
          </p:cNvPicPr>
          <p:nvPr/>
        </p:nvPicPr>
        <p:blipFill>
          <a:blip r:embed="rId2"/>
          <a:stretch>
            <a:fillRect/>
          </a:stretch>
        </p:blipFill>
        <p:spPr>
          <a:xfrm>
            <a:off x="3992487" y="2579454"/>
            <a:ext cx="4976303" cy="3991810"/>
          </a:xfrm>
          <a:prstGeom prst="rect">
            <a:avLst/>
          </a:prstGeom>
        </p:spPr>
      </p:pic>
      <p:pic>
        <p:nvPicPr>
          <p:cNvPr id="5" name="Picture 4">
            <a:extLst>
              <a:ext uri="{FF2B5EF4-FFF2-40B4-BE49-F238E27FC236}">
                <a16:creationId xmlns:a16="http://schemas.microsoft.com/office/drawing/2014/main" id="{75C5F15D-AA87-4C0A-BA63-873B8EAD383B}"/>
              </a:ext>
            </a:extLst>
          </p:cNvPr>
          <p:cNvPicPr>
            <a:picLocks noChangeAspect="1"/>
          </p:cNvPicPr>
          <p:nvPr/>
        </p:nvPicPr>
        <p:blipFill>
          <a:blip r:embed="rId3"/>
          <a:stretch>
            <a:fillRect/>
          </a:stretch>
        </p:blipFill>
        <p:spPr>
          <a:xfrm>
            <a:off x="4209577" y="610470"/>
            <a:ext cx="4333684" cy="1703726"/>
          </a:xfrm>
          <a:prstGeom prst="rect">
            <a:avLst/>
          </a:prstGeom>
        </p:spPr>
      </p:pic>
    </p:spTree>
    <p:extLst>
      <p:ext uri="{BB962C8B-B14F-4D97-AF65-F5344CB8AC3E}">
        <p14:creationId xmlns:p14="http://schemas.microsoft.com/office/powerpoint/2010/main" val="19462696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ustomShape 2"/>
          <p:cNvSpPr/>
          <p:nvPr/>
        </p:nvSpPr>
        <p:spPr>
          <a:xfrm>
            <a:off x="1316459" y="0"/>
            <a:ext cx="6518693"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Create ext3 Filesystem</a:t>
            </a:r>
            <a:endParaRPr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6C3BBA4D-B7C5-4749-859D-8F3F8335391C}"/>
              </a:ext>
            </a:extLst>
          </p:cNvPr>
          <p:cNvPicPr>
            <a:picLocks noChangeAspect="1"/>
          </p:cNvPicPr>
          <p:nvPr/>
        </p:nvPicPr>
        <p:blipFill>
          <a:blip r:embed="rId2"/>
          <a:stretch>
            <a:fillRect/>
          </a:stretch>
        </p:blipFill>
        <p:spPr>
          <a:xfrm>
            <a:off x="654424" y="1058832"/>
            <a:ext cx="7835152" cy="5178483"/>
          </a:xfrm>
          <a:prstGeom prst="rect">
            <a:avLst/>
          </a:prstGeom>
        </p:spPr>
      </p:pic>
    </p:spTree>
    <p:extLst>
      <p:ext uri="{BB962C8B-B14F-4D97-AF65-F5344CB8AC3E}">
        <p14:creationId xmlns:p14="http://schemas.microsoft.com/office/powerpoint/2010/main" val="14650389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2">
            <a:extLst>
              <a:ext uri="{FF2B5EF4-FFF2-40B4-BE49-F238E27FC236}">
                <a16:creationId xmlns:a16="http://schemas.microsoft.com/office/drawing/2014/main" id="{1BEB32CF-E04C-441A-B4ED-D8428FA939F0}"/>
              </a:ext>
            </a:extLst>
          </p:cNvPr>
          <p:cNvSpPr/>
          <p:nvPr/>
        </p:nvSpPr>
        <p:spPr>
          <a:xfrm>
            <a:off x="522145" y="106772"/>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Disk Boot Sector</a:t>
            </a:r>
            <a:endParaRPr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0F820992-3FE8-4561-9B93-BB4705F46510}"/>
              </a:ext>
            </a:extLst>
          </p:cNvPr>
          <p:cNvPicPr>
            <a:picLocks noChangeAspect="1"/>
          </p:cNvPicPr>
          <p:nvPr/>
        </p:nvPicPr>
        <p:blipFill>
          <a:blip r:embed="rId2"/>
          <a:stretch>
            <a:fillRect/>
          </a:stretch>
        </p:blipFill>
        <p:spPr>
          <a:xfrm>
            <a:off x="101260" y="721355"/>
            <a:ext cx="6038021" cy="5888473"/>
          </a:xfrm>
          <a:prstGeom prst="rect">
            <a:avLst/>
          </a:prstGeom>
          <a:ln>
            <a:solidFill>
              <a:schemeClr val="tx1"/>
            </a:solidFill>
          </a:ln>
        </p:spPr>
      </p:pic>
      <p:sp>
        <p:nvSpPr>
          <p:cNvPr id="3" name="TextBox 2">
            <a:extLst>
              <a:ext uri="{FF2B5EF4-FFF2-40B4-BE49-F238E27FC236}">
                <a16:creationId xmlns:a16="http://schemas.microsoft.com/office/drawing/2014/main" id="{9C478971-A44D-4C7F-898A-A80849D94402}"/>
              </a:ext>
            </a:extLst>
          </p:cNvPr>
          <p:cNvSpPr txBox="1"/>
          <p:nvPr/>
        </p:nvSpPr>
        <p:spPr>
          <a:xfrm>
            <a:off x="6186417" y="4298623"/>
            <a:ext cx="2903458" cy="1815882"/>
          </a:xfrm>
          <a:prstGeom prst="rect">
            <a:avLst/>
          </a:prstGeom>
          <a:noFill/>
        </p:spPr>
        <p:txBody>
          <a:bodyPr wrap="square" rtlCol="0">
            <a:spAutoFit/>
          </a:bodyPr>
          <a:lstStyle/>
          <a:p>
            <a:pPr algn="ctr"/>
            <a:r>
              <a:rPr lang="en-US" sz="1400" b="1" dirty="0">
                <a:latin typeface="Courier New" panose="02070309020205020404" pitchFamily="49" charset="0"/>
                <a:cs typeface="Courier New" panose="02070309020205020404" pitchFamily="49" charset="0"/>
              </a:rPr>
              <a:t>How many partitions are on the following disk?</a:t>
            </a:r>
          </a:p>
          <a:p>
            <a:pPr algn="ctr"/>
            <a:endParaRPr lang="en-US" sz="1400" b="1" dirty="0">
              <a:latin typeface="Courier New" panose="02070309020205020404" pitchFamily="49" charset="0"/>
              <a:cs typeface="Courier New" panose="02070309020205020404" pitchFamily="49" charset="0"/>
            </a:endParaRPr>
          </a:p>
          <a:p>
            <a:pPr algn="ctr"/>
            <a:endParaRPr lang="en-US" sz="1400" b="1" dirty="0">
              <a:latin typeface="Courier New" panose="02070309020205020404" pitchFamily="49" charset="0"/>
              <a:cs typeface="Courier New" panose="02070309020205020404" pitchFamily="49" charset="0"/>
            </a:endParaRPr>
          </a:p>
          <a:p>
            <a:pPr algn="ctr"/>
            <a:endParaRPr lang="en-US" sz="1400" b="1" dirty="0">
              <a:latin typeface="Courier New" panose="02070309020205020404" pitchFamily="49" charset="0"/>
              <a:cs typeface="Courier New" panose="02070309020205020404" pitchFamily="49" charset="0"/>
            </a:endParaRPr>
          </a:p>
          <a:p>
            <a:pPr algn="ctr"/>
            <a:r>
              <a:rPr lang="en-US" sz="1400" b="1" dirty="0">
                <a:latin typeface="Courier New" panose="02070309020205020404" pitchFamily="49" charset="0"/>
                <a:cs typeface="Courier New" panose="02070309020205020404" pitchFamily="49" charset="0"/>
              </a:rPr>
              <a:t>What is the file system ID for the partition?</a:t>
            </a:r>
          </a:p>
          <a:p>
            <a:pPr algn="ctr"/>
            <a:endParaRPr lang="en-US" sz="1400" b="1" dirty="0">
              <a:latin typeface="Courier New" panose="02070309020205020404" pitchFamily="49" charset="0"/>
              <a:cs typeface="Courier New" panose="02070309020205020404" pitchFamily="49" charset="0"/>
            </a:endParaRPr>
          </a:p>
        </p:txBody>
      </p:sp>
      <p:sp>
        <p:nvSpPr>
          <p:cNvPr id="4" name="Rectangle 3">
            <a:extLst>
              <a:ext uri="{FF2B5EF4-FFF2-40B4-BE49-F238E27FC236}">
                <a16:creationId xmlns:a16="http://schemas.microsoft.com/office/drawing/2014/main" id="{D6720302-7B38-4665-B8BF-BBC209179F41}"/>
              </a:ext>
            </a:extLst>
          </p:cNvPr>
          <p:cNvSpPr/>
          <p:nvPr/>
        </p:nvSpPr>
        <p:spPr>
          <a:xfrm>
            <a:off x="6251188" y="964466"/>
            <a:ext cx="2773915" cy="1754326"/>
          </a:xfrm>
          <a:prstGeom prst="rect">
            <a:avLst/>
          </a:prstGeom>
        </p:spPr>
        <p:txBody>
          <a:bodyPr wrap="square">
            <a:spAutoFit/>
          </a:bodyPr>
          <a:lstStyle/>
          <a:p>
            <a:r>
              <a:rPr lang="en-US" b="1" dirty="0">
                <a:solidFill>
                  <a:srgbClr val="000000"/>
                </a:solidFill>
                <a:latin typeface="Courier New" panose="02070309020205020404" pitchFamily="49" charset="0"/>
                <a:cs typeface="Courier New" panose="02070309020205020404" pitchFamily="49" charset="0"/>
              </a:rPr>
              <a:t>As with other file systems, we can use the disk boot sector to find the start of the partition</a:t>
            </a:r>
          </a:p>
        </p:txBody>
      </p:sp>
    </p:spTree>
    <p:extLst>
      <p:ext uri="{BB962C8B-B14F-4D97-AF65-F5344CB8AC3E}">
        <p14:creationId xmlns:p14="http://schemas.microsoft.com/office/powerpoint/2010/main" val="54029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2">
            <a:extLst>
              <a:ext uri="{FF2B5EF4-FFF2-40B4-BE49-F238E27FC236}">
                <a16:creationId xmlns:a16="http://schemas.microsoft.com/office/drawing/2014/main" id="{1BEB32CF-E04C-441A-B4ED-D8428FA939F0}"/>
              </a:ext>
            </a:extLst>
          </p:cNvPr>
          <p:cNvSpPr/>
          <p:nvPr/>
        </p:nvSpPr>
        <p:spPr>
          <a:xfrm>
            <a:off x="522145" y="106772"/>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Disk Boot Sector</a:t>
            </a:r>
            <a:endParaRPr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0F820992-3FE8-4561-9B93-BB4705F46510}"/>
              </a:ext>
            </a:extLst>
          </p:cNvPr>
          <p:cNvPicPr>
            <a:picLocks noChangeAspect="1"/>
          </p:cNvPicPr>
          <p:nvPr/>
        </p:nvPicPr>
        <p:blipFill>
          <a:blip r:embed="rId2"/>
          <a:stretch>
            <a:fillRect/>
          </a:stretch>
        </p:blipFill>
        <p:spPr>
          <a:xfrm>
            <a:off x="101260" y="721355"/>
            <a:ext cx="6038021" cy="5888473"/>
          </a:xfrm>
          <a:prstGeom prst="rect">
            <a:avLst/>
          </a:prstGeom>
          <a:ln>
            <a:solidFill>
              <a:schemeClr val="tx1"/>
            </a:solidFill>
          </a:ln>
        </p:spPr>
      </p:pic>
      <p:sp>
        <p:nvSpPr>
          <p:cNvPr id="3" name="TextBox 2">
            <a:extLst>
              <a:ext uri="{FF2B5EF4-FFF2-40B4-BE49-F238E27FC236}">
                <a16:creationId xmlns:a16="http://schemas.microsoft.com/office/drawing/2014/main" id="{9C478971-A44D-4C7F-898A-A80849D94402}"/>
              </a:ext>
            </a:extLst>
          </p:cNvPr>
          <p:cNvSpPr txBox="1"/>
          <p:nvPr/>
        </p:nvSpPr>
        <p:spPr>
          <a:xfrm>
            <a:off x="6193407" y="2526384"/>
            <a:ext cx="2903458" cy="2031325"/>
          </a:xfrm>
          <a:prstGeom prst="rect">
            <a:avLst/>
          </a:prstGeom>
          <a:noFill/>
        </p:spPr>
        <p:txBody>
          <a:bodyPr wrap="square" rtlCol="0">
            <a:spAutoFit/>
          </a:bodyPr>
          <a:lstStyle/>
          <a:p>
            <a:pPr algn="ctr"/>
            <a:r>
              <a:rPr lang="en-US" sz="1400" b="1" dirty="0">
                <a:latin typeface="Courier New" panose="02070309020205020404" pitchFamily="49" charset="0"/>
                <a:cs typeface="Courier New" panose="02070309020205020404" pitchFamily="49" charset="0"/>
              </a:rPr>
              <a:t>How many partitions are on the following disk?</a:t>
            </a:r>
          </a:p>
          <a:p>
            <a:pPr algn="ctr"/>
            <a:endParaRPr lang="en-US" sz="1400" b="1" dirty="0">
              <a:latin typeface="Courier New" panose="02070309020205020404" pitchFamily="49" charset="0"/>
              <a:cs typeface="Courier New" panose="02070309020205020404" pitchFamily="49" charset="0"/>
            </a:endParaRPr>
          </a:p>
          <a:p>
            <a:pPr algn="ctr"/>
            <a:r>
              <a:rPr lang="en-US" sz="1400" b="1" dirty="0">
                <a:solidFill>
                  <a:srgbClr val="FF0000"/>
                </a:solidFill>
                <a:latin typeface="Courier New" panose="02070309020205020404" pitchFamily="49" charset="0"/>
                <a:cs typeface="Courier New" panose="02070309020205020404" pitchFamily="49" charset="0"/>
              </a:rPr>
              <a:t>1 partition</a:t>
            </a:r>
          </a:p>
          <a:p>
            <a:pPr algn="ctr"/>
            <a:endParaRPr lang="en-US" sz="1400" b="1" dirty="0">
              <a:latin typeface="Courier New" panose="02070309020205020404" pitchFamily="49" charset="0"/>
              <a:cs typeface="Courier New" panose="02070309020205020404" pitchFamily="49" charset="0"/>
            </a:endParaRPr>
          </a:p>
          <a:p>
            <a:pPr algn="ctr"/>
            <a:r>
              <a:rPr lang="en-US" sz="1400" b="1" dirty="0">
                <a:latin typeface="Courier New" panose="02070309020205020404" pitchFamily="49" charset="0"/>
                <a:cs typeface="Courier New" panose="02070309020205020404" pitchFamily="49" charset="0"/>
              </a:rPr>
              <a:t>What is the file system ID for the partition?</a:t>
            </a:r>
          </a:p>
          <a:p>
            <a:pPr algn="ctr"/>
            <a:endParaRPr lang="en-US" sz="1400" b="1" dirty="0">
              <a:latin typeface="Courier New" panose="02070309020205020404" pitchFamily="49" charset="0"/>
              <a:cs typeface="Courier New" panose="02070309020205020404" pitchFamily="49" charset="0"/>
            </a:endParaRPr>
          </a:p>
          <a:p>
            <a:pPr algn="ctr"/>
            <a:r>
              <a:rPr lang="en-US" sz="1400" b="1" dirty="0">
                <a:solidFill>
                  <a:srgbClr val="FF0000"/>
                </a:solidFill>
                <a:latin typeface="Courier New" panose="02070309020205020404" pitchFamily="49" charset="0"/>
                <a:cs typeface="Courier New" panose="02070309020205020404" pitchFamily="49" charset="0"/>
              </a:rPr>
              <a:t>0x83 =&gt; Linux</a:t>
            </a:r>
          </a:p>
        </p:txBody>
      </p:sp>
    </p:spTree>
    <p:extLst>
      <p:ext uri="{BB962C8B-B14F-4D97-AF65-F5344CB8AC3E}">
        <p14:creationId xmlns:p14="http://schemas.microsoft.com/office/powerpoint/2010/main" val="11081346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2">
            <a:extLst>
              <a:ext uri="{FF2B5EF4-FFF2-40B4-BE49-F238E27FC236}">
                <a16:creationId xmlns:a16="http://schemas.microsoft.com/office/drawing/2014/main" id="{1BEB32CF-E04C-441A-B4ED-D8428FA939F0}"/>
              </a:ext>
            </a:extLst>
          </p:cNvPr>
          <p:cNvSpPr/>
          <p:nvPr/>
        </p:nvSpPr>
        <p:spPr>
          <a:xfrm>
            <a:off x="522145" y="106772"/>
            <a:ext cx="8140148" cy="420692"/>
          </a:xfrm>
          <a:prstGeom prst="rect">
            <a:avLst/>
          </a:prstGeom>
          <a:noFill/>
          <a:ln>
            <a:noFill/>
          </a:ln>
        </p:spPr>
        <p:txBody>
          <a:bodyPr lIns="90000" tIns="45000" rIns="90000" bIns="45000" anchor="ctr"/>
          <a:lstStyle/>
          <a:p>
            <a:pPr algn="ctr">
              <a:lnSpc>
                <a:spcPct val="100000"/>
              </a:lnSpc>
            </a:pPr>
            <a:r>
              <a:rPr lang="en-US" sz="2800" b="1" dirty="0" err="1">
                <a:latin typeface="Courier New" panose="02070309020205020404" pitchFamily="49" charset="0"/>
                <a:cs typeface="Courier New" panose="02070309020205020404" pitchFamily="49" charset="0"/>
              </a:rPr>
              <a:t>extX</a:t>
            </a:r>
            <a:r>
              <a:rPr lang="en-US" sz="2800" b="1" dirty="0">
                <a:latin typeface="Courier New" panose="02070309020205020404" pitchFamily="49" charset="0"/>
                <a:cs typeface="Courier New" panose="02070309020205020404" pitchFamily="49" charset="0"/>
              </a:rPr>
              <a:t> </a:t>
            </a:r>
            <a:r>
              <a:rPr lang="en-US" sz="2800" b="1" dirty="0" err="1">
                <a:latin typeface="Courier New" panose="02070309020205020404" pitchFamily="49" charset="0"/>
                <a:cs typeface="Courier New" panose="02070309020205020404" pitchFamily="49" charset="0"/>
              </a:rPr>
              <a:t>Partiton</a:t>
            </a:r>
            <a:endParaRPr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0F820992-3FE8-4561-9B93-BB4705F46510}"/>
              </a:ext>
            </a:extLst>
          </p:cNvPr>
          <p:cNvPicPr>
            <a:picLocks noChangeAspect="1"/>
          </p:cNvPicPr>
          <p:nvPr/>
        </p:nvPicPr>
        <p:blipFill rotWithShape="1">
          <a:blip r:embed="rId2"/>
          <a:srcRect t="84194"/>
          <a:stretch/>
        </p:blipFill>
        <p:spPr>
          <a:xfrm>
            <a:off x="406585" y="963038"/>
            <a:ext cx="8255708" cy="1272618"/>
          </a:xfrm>
          <a:prstGeom prst="rect">
            <a:avLst/>
          </a:prstGeom>
          <a:ln>
            <a:solidFill>
              <a:schemeClr val="tx1"/>
            </a:solidFill>
          </a:ln>
        </p:spPr>
      </p:pic>
      <p:sp>
        <p:nvSpPr>
          <p:cNvPr id="5" name="Rectangle 4">
            <a:extLst>
              <a:ext uri="{FF2B5EF4-FFF2-40B4-BE49-F238E27FC236}">
                <a16:creationId xmlns:a16="http://schemas.microsoft.com/office/drawing/2014/main" id="{A25A13DE-9369-46F7-92B9-3E438DEE8DD0}"/>
              </a:ext>
            </a:extLst>
          </p:cNvPr>
          <p:cNvSpPr/>
          <p:nvPr/>
        </p:nvSpPr>
        <p:spPr>
          <a:xfrm>
            <a:off x="5184741" y="3102500"/>
            <a:ext cx="3864051" cy="3046988"/>
          </a:xfrm>
          <a:prstGeom prst="rect">
            <a:avLst/>
          </a:prstGeom>
        </p:spPr>
        <p:txBody>
          <a:bodyPr wrap="square">
            <a:spAutoFit/>
          </a:bodyPr>
          <a:lstStyle/>
          <a:p>
            <a:pPr algn="ctr"/>
            <a:r>
              <a:rPr lang="en-US" sz="1600" b="1" dirty="0">
                <a:latin typeface="Courier New" panose="02070309020205020404" pitchFamily="49" charset="0"/>
                <a:cs typeface="Courier New" panose="02070309020205020404" pitchFamily="49" charset="0"/>
              </a:rPr>
              <a:t>Disk Serial Number: 0xDF1BA23D</a:t>
            </a:r>
          </a:p>
          <a:p>
            <a:pPr algn="ctr"/>
            <a:r>
              <a:rPr lang="en-US" sz="1600" b="1" dirty="0">
                <a:latin typeface="Courier New" panose="02070309020205020404" pitchFamily="49" charset="0"/>
                <a:cs typeface="Courier New" panose="02070309020205020404" pitchFamily="49" charset="0"/>
              </a:rPr>
              <a:t>Reserved: 0x0000</a:t>
            </a:r>
          </a:p>
          <a:p>
            <a:pPr algn="ctr"/>
            <a:r>
              <a:rPr lang="en-US" sz="1600" b="1" dirty="0">
                <a:latin typeface="Courier New" panose="02070309020205020404" pitchFamily="49" charset="0"/>
                <a:cs typeface="Courier New" panose="02070309020205020404" pitchFamily="49" charset="0"/>
              </a:rPr>
              <a:t>Active Partition: 0x00</a:t>
            </a:r>
          </a:p>
          <a:p>
            <a:pPr algn="ctr"/>
            <a:r>
              <a:rPr lang="en-US" sz="1600" b="1" dirty="0">
                <a:latin typeface="Courier New" panose="02070309020205020404" pitchFamily="49" charset="0"/>
                <a:cs typeface="Courier New" panose="02070309020205020404" pitchFamily="49" charset="0"/>
              </a:rPr>
              <a:t>Start Head: 0x01</a:t>
            </a:r>
          </a:p>
          <a:p>
            <a:pPr algn="ctr"/>
            <a:r>
              <a:rPr lang="en-US" sz="1600" b="1" dirty="0">
                <a:latin typeface="Courier New" panose="02070309020205020404" pitchFamily="49" charset="0"/>
                <a:cs typeface="Courier New" panose="02070309020205020404" pitchFamily="49" charset="0"/>
              </a:rPr>
              <a:t>Start Sector / Cylinder: 0x24</a:t>
            </a:r>
          </a:p>
          <a:p>
            <a:pPr algn="ctr"/>
            <a:r>
              <a:rPr lang="en-US" sz="1600" b="1" dirty="0">
                <a:latin typeface="Courier New" panose="02070309020205020404" pitchFamily="49" charset="0"/>
                <a:cs typeface="Courier New" panose="02070309020205020404" pitchFamily="49" charset="0"/>
              </a:rPr>
              <a:t>Start Cylinder: 0x04</a:t>
            </a:r>
          </a:p>
          <a:p>
            <a:pPr algn="ctr"/>
            <a:r>
              <a:rPr lang="en-US" sz="1600" b="1" dirty="0">
                <a:latin typeface="Courier New" panose="02070309020205020404" pitchFamily="49" charset="0"/>
                <a:cs typeface="Courier New" panose="02070309020205020404" pitchFamily="49" charset="0"/>
              </a:rPr>
              <a:t>File System ID: 0x83 =&gt; Linux</a:t>
            </a:r>
          </a:p>
          <a:p>
            <a:pPr algn="ctr"/>
            <a:r>
              <a:rPr lang="en-US" sz="1600" b="1" dirty="0">
                <a:latin typeface="Courier New" panose="02070309020205020404" pitchFamily="49" charset="0"/>
                <a:cs typeface="Courier New" panose="02070309020205020404" pitchFamily="49" charset="0"/>
              </a:rPr>
              <a:t>End Head: 0x07</a:t>
            </a:r>
          </a:p>
          <a:p>
            <a:pPr algn="ctr"/>
            <a:r>
              <a:rPr lang="en-US" sz="1600" b="1" dirty="0">
                <a:latin typeface="Courier New" panose="02070309020205020404" pitchFamily="49" charset="0"/>
                <a:cs typeface="Courier New" panose="02070309020205020404" pitchFamily="49" charset="0"/>
              </a:rPr>
              <a:t>End Sector / Cylinder: 0xFD</a:t>
            </a:r>
          </a:p>
          <a:p>
            <a:pPr algn="ctr"/>
            <a:r>
              <a:rPr lang="en-US" sz="1600" b="1" dirty="0">
                <a:latin typeface="Courier New" panose="02070309020205020404" pitchFamily="49" charset="0"/>
                <a:cs typeface="Courier New" panose="02070309020205020404" pitchFamily="49" charset="0"/>
              </a:rPr>
              <a:t>End Cylinder: 0xFF</a:t>
            </a:r>
          </a:p>
          <a:p>
            <a:pPr algn="ctr"/>
            <a:r>
              <a:rPr lang="en-US" sz="1600" b="1" dirty="0">
                <a:latin typeface="Courier New" panose="02070309020205020404" pitchFamily="49" charset="0"/>
                <a:cs typeface="Courier New" panose="02070309020205020404" pitchFamily="49" charset="0"/>
              </a:rPr>
              <a:t>First Sector: 0x00000800</a:t>
            </a:r>
          </a:p>
          <a:p>
            <a:pPr algn="ctr"/>
            <a:r>
              <a:rPr lang="en-US" sz="1600" b="1" dirty="0">
                <a:latin typeface="Courier New" panose="02070309020205020404" pitchFamily="49" charset="0"/>
                <a:cs typeface="Courier New" panose="02070309020205020404" pitchFamily="49" charset="0"/>
              </a:rPr>
              <a:t>Total Sectors: 0x00079800</a:t>
            </a:r>
          </a:p>
        </p:txBody>
      </p:sp>
      <p:pic>
        <p:nvPicPr>
          <p:cNvPr id="4" name="Picture 3">
            <a:extLst>
              <a:ext uri="{FF2B5EF4-FFF2-40B4-BE49-F238E27FC236}">
                <a16:creationId xmlns:a16="http://schemas.microsoft.com/office/drawing/2014/main" id="{193C8580-7576-4A89-B591-238DE5A9D14D}"/>
              </a:ext>
            </a:extLst>
          </p:cNvPr>
          <p:cNvPicPr>
            <a:picLocks noChangeAspect="1"/>
          </p:cNvPicPr>
          <p:nvPr/>
        </p:nvPicPr>
        <p:blipFill>
          <a:blip r:embed="rId3"/>
          <a:stretch>
            <a:fillRect/>
          </a:stretch>
        </p:blipFill>
        <p:spPr>
          <a:xfrm>
            <a:off x="259394" y="2828928"/>
            <a:ext cx="4686343" cy="3481008"/>
          </a:xfrm>
          <a:prstGeom prst="rect">
            <a:avLst/>
          </a:prstGeom>
          <a:ln>
            <a:solidFill>
              <a:schemeClr val="tx1"/>
            </a:solidFill>
          </a:ln>
        </p:spPr>
      </p:pic>
    </p:spTree>
    <p:extLst>
      <p:ext uri="{BB962C8B-B14F-4D97-AF65-F5344CB8AC3E}">
        <p14:creationId xmlns:p14="http://schemas.microsoft.com/office/powerpoint/2010/main" val="3931762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2">
            <a:extLst>
              <a:ext uri="{FF2B5EF4-FFF2-40B4-BE49-F238E27FC236}">
                <a16:creationId xmlns:a16="http://schemas.microsoft.com/office/drawing/2014/main" id="{1BEB32CF-E04C-441A-B4ED-D8428FA939F0}"/>
              </a:ext>
            </a:extLst>
          </p:cNvPr>
          <p:cNvSpPr/>
          <p:nvPr/>
        </p:nvSpPr>
        <p:spPr>
          <a:xfrm>
            <a:off x="522145" y="106772"/>
            <a:ext cx="8140148" cy="420692"/>
          </a:xfrm>
          <a:prstGeom prst="rect">
            <a:avLst/>
          </a:prstGeom>
          <a:noFill/>
          <a:ln>
            <a:noFill/>
          </a:ln>
        </p:spPr>
        <p:txBody>
          <a:bodyPr lIns="90000" tIns="45000" rIns="90000" bIns="45000" anchor="ctr"/>
          <a:lstStyle/>
          <a:p>
            <a:pPr algn="ctr">
              <a:lnSpc>
                <a:spcPct val="100000"/>
              </a:lnSpc>
            </a:pPr>
            <a:r>
              <a:rPr lang="en-US" sz="2800" b="1" dirty="0" err="1">
                <a:latin typeface="Courier New" panose="02070309020205020404" pitchFamily="49" charset="0"/>
                <a:cs typeface="Courier New" panose="02070309020205020404" pitchFamily="49" charset="0"/>
              </a:rPr>
              <a:t>extX</a:t>
            </a:r>
            <a:r>
              <a:rPr lang="en-US" sz="2800" b="1" dirty="0">
                <a:latin typeface="Courier New" panose="02070309020205020404" pitchFamily="49" charset="0"/>
                <a:cs typeface="Courier New" panose="02070309020205020404" pitchFamily="49" charset="0"/>
              </a:rPr>
              <a:t> File System Structure</a:t>
            </a:r>
            <a:endParaRPr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91C902BD-9A09-44F3-BBC3-E46DECB28F75}"/>
              </a:ext>
            </a:extLst>
          </p:cNvPr>
          <p:cNvSpPr/>
          <p:nvPr/>
        </p:nvSpPr>
        <p:spPr>
          <a:xfrm>
            <a:off x="1160057" y="4426868"/>
            <a:ext cx="1329179" cy="7555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197332E-B9F5-469F-9297-400B8F6AC7E1}"/>
              </a:ext>
            </a:extLst>
          </p:cNvPr>
          <p:cNvSpPr txBox="1"/>
          <p:nvPr/>
        </p:nvSpPr>
        <p:spPr>
          <a:xfrm>
            <a:off x="1423735" y="4504801"/>
            <a:ext cx="801822" cy="584775"/>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Boot</a:t>
            </a:r>
          </a:p>
          <a:p>
            <a:pPr algn="ctr"/>
            <a:r>
              <a:rPr lang="en-US" sz="1600" b="1" dirty="0">
                <a:latin typeface="Courier New" panose="02070309020205020404" pitchFamily="49" charset="0"/>
                <a:cs typeface="Courier New" panose="02070309020205020404" pitchFamily="49" charset="0"/>
              </a:rPr>
              <a:t>Block</a:t>
            </a:r>
          </a:p>
        </p:txBody>
      </p:sp>
      <p:sp>
        <p:nvSpPr>
          <p:cNvPr id="12" name="Rectangle 11">
            <a:extLst>
              <a:ext uri="{FF2B5EF4-FFF2-40B4-BE49-F238E27FC236}">
                <a16:creationId xmlns:a16="http://schemas.microsoft.com/office/drawing/2014/main" id="{3412E859-8DA3-4BA6-AA6C-17243F39F060}"/>
              </a:ext>
            </a:extLst>
          </p:cNvPr>
          <p:cNvSpPr/>
          <p:nvPr/>
        </p:nvSpPr>
        <p:spPr>
          <a:xfrm>
            <a:off x="2489235" y="4426868"/>
            <a:ext cx="1867009" cy="7555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BA5BA32-DAB6-4C69-8BC1-96E1CE7F74F7}"/>
              </a:ext>
            </a:extLst>
          </p:cNvPr>
          <p:cNvSpPr txBox="1"/>
          <p:nvPr/>
        </p:nvSpPr>
        <p:spPr>
          <a:xfrm>
            <a:off x="2898396" y="4504799"/>
            <a:ext cx="1048685" cy="584775"/>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Block</a:t>
            </a:r>
          </a:p>
          <a:p>
            <a:pPr algn="ctr"/>
            <a:r>
              <a:rPr lang="en-US" sz="1600" b="1" dirty="0">
                <a:latin typeface="Courier New" panose="02070309020205020404" pitchFamily="49" charset="0"/>
                <a:cs typeface="Courier New" panose="02070309020205020404" pitchFamily="49" charset="0"/>
              </a:rPr>
              <a:t>Group 0</a:t>
            </a:r>
          </a:p>
        </p:txBody>
      </p:sp>
      <p:sp>
        <p:nvSpPr>
          <p:cNvPr id="14" name="Oval 13">
            <a:extLst>
              <a:ext uri="{FF2B5EF4-FFF2-40B4-BE49-F238E27FC236}">
                <a16:creationId xmlns:a16="http://schemas.microsoft.com/office/drawing/2014/main" id="{B4CD9EC3-F7A3-4787-ABC9-5C38A5C3888E}"/>
              </a:ext>
            </a:extLst>
          </p:cNvPr>
          <p:cNvSpPr/>
          <p:nvPr/>
        </p:nvSpPr>
        <p:spPr>
          <a:xfrm>
            <a:off x="4633429" y="4754766"/>
            <a:ext cx="94268" cy="8483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4334131-E435-4577-A1F7-F7957120D173}"/>
              </a:ext>
            </a:extLst>
          </p:cNvPr>
          <p:cNvSpPr/>
          <p:nvPr/>
        </p:nvSpPr>
        <p:spPr>
          <a:xfrm>
            <a:off x="5004882" y="4754766"/>
            <a:ext cx="94268" cy="8483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8C1B744-0655-4321-B1EE-C756F11338B8}"/>
              </a:ext>
            </a:extLst>
          </p:cNvPr>
          <p:cNvSpPr/>
          <p:nvPr/>
        </p:nvSpPr>
        <p:spPr>
          <a:xfrm>
            <a:off x="5376335" y="4754765"/>
            <a:ext cx="94268" cy="8483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F7372D0-6EB3-4A72-9380-C185CF9E73BD}"/>
              </a:ext>
            </a:extLst>
          </p:cNvPr>
          <p:cNvSpPr txBox="1"/>
          <p:nvPr/>
        </p:nvSpPr>
        <p:spPr>
          <a:xfrm>
            <a:off x="6156949" y="4513908"/>
            <a:ext cx="1048685" cy="584775"/>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Block</a:t>
            </a:r>
          </a:p>
          <a:p>
            <a:pPr algn="ctr"/>
            <a:r>
              <a:rPr lang="en-US" sz="1600" b="1" dirty="0">
                <a:latin typeface="Courier New" panose="02070309020205020404" pitchFamily="49" charset="0"/>
                <a:cs typeface="Courier New" panose="02070309020205020404" pitchFamily="49" charset="0"/>
              </a:rPr>
              <a:t>Group N</a:t>
            </a:r>
          </a:p>
        </p:txBody>
      </p:sp>
      <p:sp>
        <p:nvSpPr>
          <p:cNvPr id="19" name="Rectangle 18">
            <a:extLst>
              <a:ext uri="{FF2B5EF4-FFF2-40B4-BE49-F238E27FC236}">
                <a16:creationId xmlns:a16="http://schemas.microsoft.com/office/drawing/2014/main" id="{44671BCB-E7BF-48D7-9BF2-FAE2DB8A5B33}"/>
              </a:ext>
            </a:extLst>
          </p:cNvPr>
          <p:cNvSpPr/>
          <p:nvPr/>
        </p:nvSpPr>
        <p:spPr>
          <a:xfrm>
            <a:off x="5747788" y="4419408"/>
            <a:ext cx="1867009" cy="7555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DE12F21-4461-4523-98BC-72CEAB71BFF8}"/>
              </a:ext>
            </a:extLst>
          </p:cNvPr>
          <p:cNvSpPr/>
          <p:nvPr/>
        </p:nvSpPr>
        <p:spPr>
          <a:xfrm>
            <a:off x="225136" y="5554145"/>
            <a:ext cx="944683" cy="7555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06235A7-2C59-4E9B-9243-768D0E13EAFB}"/>
              </a:ext>
            </a:extLst>
          </p:cNvPr>
          <p:cNvSpPr txBox="1"/>
          <p:nvPr/>
        </p:nvSpPr>
        <p:spPr>
          <a:xfrm>
            <a:off x="294859" y="5639532"/>
            <a:ext cx="801823" cy="584775"/>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Super</a:t>
            </a:r>
          </a:p>
          <a:p>
            <a:pPr algn="ctr"/>
            <a:r>
              <a:rPr lang="en-US" sz="1600" b="1" dirty="0">
                <a:latin typeface="Courier New" panose="02070309020205020404" pitchFamily="49" charset="0"/>
                <a:cs typeface="Courier New" panose="02070309020205020404" pitchFamily="49" charset="0"/>
              </a:rPr>
              <a:t>Block</a:t>
            </a:r>
          </a:p>
        </p:txBody>
      </p:sp>
      <p:sp>
        <p:nvSpPr>
          <p:cNvPr id="21" name="Rectangle 20">
            <a:extLst>
              <a:ext uri="{FF2B5EF4-FFF2-40B4-BE49-F238E27FC236}">
                <a16:creationId xmlns:a16="http://schemas.microsoft.com/office/drawing/2014/main" id="{FDF14DC4-1C14-4230-943D-1C23E13C6608}"/>
              </a:ext>
            </a:extLst>
          </p:cNvPr>
          <p:cNvSpPr/>
          <p:nvPr/>
        </p:nvSpPr>
        <p:spPr>
          <a:xfrm>
            <a:off x="1166405" y="5554143"/>
            <a:ext cx="1542410" cy="7555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E253C8A-2D94-46C8-9C76-F547410D64D0}"/>
              </a:ext>
            </a:extLst>
          </p:cNvPr>
          <p:cNvSpPr txBox="1"/>
          <p:nvPr/>
        </p:nvSpPr>
        <p:spPr>
          <a:xfrm>
            <a:off x="1166405" y="5639530"/>
            <a:ext cx="1542410" cy="584775"/>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Group</a:t>
            </a:r>
          </a:p>
          <a:p>
            <a:pPr algn="ctr"/>
            <a:r>
              <a:rPr lang="en-US" sz="1600" b="1" dirty="0">
                <a:latin typeface="Courier New" panose="02070309020205020404" pitchFamily="49" charset="0"/>
                <a:cs typeface="Courier New" panose="02070309020205020404" pitchFamily="49" charset="0"/>
              </a:rPr>
              <a:t>Descriptors</a:t>
            </a:r>
          </a:p>
        </p:txBody>
      </p:sp>
      <p:sp>
        <p:nvSpPr>
          <p:cNvPr id="23" name="TextBox 22">
            <a:extLst>
              <a:ext uri="{FF2B5EF4-FFF2-40B4-BE49-F238E27FC236}">
                <a16:creationId xmlns:a16="http://schemas.microsoft.com/office/drawing/2014/main" id="{6C75CE72-65E5-42F0-94B9-AF0BD7044556}"/>
              </a:ext>
            </a:extLst>
          </p:cNvPr>
          <p:cNvSpPr txBox="1"/>
          <p:nvPr/>
        </p:nvSpPr>
        <p:spPr>
          <a:xfrm>
            <a:off x="2770531" y="5639529"/>
            <a:ext cx="1418978" cy="584775"/>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Data Block</a:t>
            </a:r>
          </a:p>
          <a:p>
            <a:pPr algn="ctr"/>
            <a:r>
              <a:rPr lang="en-US" sz="1600" b="1" dirty="0">
                <a:latin typeface="Courier New" panose="02070309020205020404" pitchFamily="49" charset="0"/>
                <a:cs typeface="Courier New" panose="02070309020205020404" pitchFamily="49" charset="0"/>
              </a:rPr>
              <a:t>Bitmap</a:t>
            </a:r>
          </a:p>
        </p:txBody>
      </p:sp>
      <p:sp>
        <p:nvSpPr>
          <p:cNvPr id="24" name="TextBox 23">
            <a:extLst>
              <a:ext uri="{FF2B5EF4-FFF2-40B4-BE49-F238E27FC236}">
                <a16:creationId xmlns:a16="http://schemas.microsoft.com/office/drawing/2014/main" id="{3DC6482E-6E94-4646-A437-9003BE9229D2}"/>
              </a:ext>
            </a:extLst>
          </p:cNvPr>
          <p:cNvSpPr txBox="1"/>
          <p:nvPr/>
        </p:nvSpPr>
        <p:spPr>
          <a:xfrm>
            <a:off x="4557869" y="5636091"/>
            <a:ext cx="925253" cy="584775"/>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Inode</a:t>
            </a:r>
          </a:p>
          <a:p>
            <a:pPr algn="ctr"/>
            <a:r>
              <a:rPr lang="en-US" sz="1600" b="1" dirty="0">
                <a:latin typeface="Courier New" panose="02070309020205020404" pitchFamily="49" charset="0"/>
                <a:cs typeface="Courier New" panose="02070309020205020404" pitchFamily="49" charset="0"/>
              </a:rPr>
              <a:t>Bitmap</a:t>
            </a:r>
          </a:p>
        </p:txBody>
      </p:sp>
      <p:sp>
        <p:nvSpPr>
          <p:cNvPr id="25" name="TextBox 24">
            <a:extLst>
              <a:ext uri="{FF2B5EF4-FFF2-40B4-BE49-F238E27FC236}">
                <a16:creationId xmlns:a16="http://schemas.microsoft.com/office/drawing/2014/main" id="{3CF9533F-AE03-42D7-B5FE-FBFB122763B1}"/>
              </a:ext>
            </a:extLst>
          </p:cNvPr>
          <p:cNvSpPr txBox="1"/>
          <p:nvPr/>
        </p:nvSpPr>
        <p:spPr>
          <a:xfrm>
            <a:off x="6161027" y="5636090"/>
            <a:ext cx="801823" cy="584775"/>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Inode</a:t>
            </a:r>
          </a:p>
          <a:p>
            <a:pPr algn="ctr"/>
            <a:r>
              <a:rPr lang="en-US" sz="1600" b="1" dirty="0">
                <a:latin typeface="Courier New" panose="02070309020205020404" pitchFamily="49" charset="0"/>
                <a:cs typeface="Courier New" panose="02070309020205020404" pitchFamily="49" charset="0"/>
              </a:rPr>
              <a:t>Table</a:t>
            </a:r>
          </a:p>
        </p:txBody>
      </p:sp>
      <p:sp>
        <p:nvSpPr>
          <p:cNvPr id="26" name="TextBox 25">
            <a:extLst>
              <a:ext uri="{FF2B5EF4-FFF2-40B4-BE49-F238E27FC236}">
                <a16:creationId xmlns:a16="http://schemas.microsoft.com/office/drawing/2014/main" id="{24445C9D-0DFE-4C5C-A66F-55481A5BA32C}"/>
              </a:ext>
            </a:extLst>
          </p:cNvPr>
          <p:cNvSpPr txBox="1"/>
          <p:nvPr/>
        </p:nvSpPr>
        <p:spPr>
          <a:xfrm>
            <a:off x="7646312" y="5636090"/>
            <a:ext cx="925253" cy="584775"/>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Data</a:t>
            </a:r>
          </a:p>
          <a:p>
            <a:pPr algn="ctr"/>
            <a:r>
              <a:rPr lang="en-US" sz="1600" b="1" dirty="0">
                <a:latin typeface="Courier New" panose="02070309020205020404" pitchFamily="49" charset="0"/>
                <a:cs typeface="Courier New" panose="02070309020205020404" pitchFamily="49" charset="0"/>
              </a:rPr>
              <a:t>Blocks</a:t>
            </a:r>
          </a:p>
        </p:txBody>
      </p:sp>
      <p:sp>
        <p:nvSpPr>
          <p:cNvPr id="27" name="Rectangle 26">
            <a:extLst>
              <a:ext uri="{FF2B5EF4-FFF2-40B4-BE49-F238E27FC236}">
                <a16:creationId xmlns:a16="http://schemas.microsoft.com/office/drawing/2014/main" id="{5B1458B6-9DD9-4CBD-A800-C4D1529B3A5B}"/>
              </a:ext>
            </a:extLst>
          </p:cNvPr>
          <p:cNvSpPr/>
          <p:nvPr/>
        </p:nvSpPr>
        <p:spPr>
          <a:xfrm>
            <a:off x="2708815" y="5554143"/>
            <a:ext cx="1542410" cy="7555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5A9F164-07DD-4B98-901D-1C8C78982CB3}"/>
              </a:ext>
            </a:extLst>
          </p:cNvPr>
          <p:cNvSpPr/>
          <p:nvPr/>
        </p:nvSpPr>
        <p:spPr>
          <a:xfrm>
            <a:off x="4249291" y="5554143"/>
            <a:ext cx="1542410" cy="7555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D4E33AE-5129-4E03-BBBE-AEF42571896F}"/>
              </a:ext>
            </a:extLst>
          </p:cNvPr>
          <p:cNvSpPr/>
          <p:nvPr/>
        </p:nvSpPr>
        <p:spPr>
          <a:xfrm>
            <a:off x="5789766" y="5554143"/>
            <a:ext cx="1542410" cy="7555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AA4CB36-5178-462C-A57E-7B05296ABFB7}"/>
              </a:ext>
            </a:extLst>
          </p:cNvPr>
          <p:cNvSpPr/>
          <p:nvPr/>
        </p:nvSpPr>
        <p:spPr>
          <a:xfrm>
            <a:off x="7337734" y="5554143"/>
            <a:ext cx="1542410" cy="7555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7E1D43E4-5F24-40A8-A41C-3CE2D28FCB6D}"/>
              </a:ext>
            </a:extLst>
          </p:cNvPr>
          <p:cNvCxnSpPr/>
          <p:nvPr/>
        </p:nvCxnSpPr>
        <p:spPr>
          <a:xfrm>
            <a:off x="1160057" y="4351454"/>
            <a:ext cx="1329178"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08622F7-6042-4C7D-AE80-24B04E0EB4EF}"/>
              </a:ext>
            </a:extLst>
          </p:cNvPr>
          <p:cNvSpPr txBox="1"/>
          <p:nvPr/>
        </p:nvSpPr>
        <p:spPr>
          <a:xfrm>
            <a:off x="1300303" y="3937482"/>
            <a:ext cx="1048685" cy="338554"/>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1 Block</a:t>
            </a:r>
          </a:p>
        </p:txBody>
      </p:sp>
      <p:cxnSp>
        <p:nvCxnSpPr>
          <p:cNvPr id="32" name="Straight Arrow Connector 31">
            <a:extLst>
              <a:ext uri="{FF2B5EF4-FFF2-40B4-BE49-F238E27FC236}">
                <a16:creationId xmlns:a16="http://schemas.microsoft.com/office/drawing/2014/main" id="{13F23002-1486-45FC-9B77-C2AB61BBB5A6}"/>
              </a:ext>
            </a:extLst>
          </p:cNvPr>
          <p:cNvCxnSpPr>
            <a:cxnSpLocks/>
          </p:cNvCxnSpPr>
          <p:nvPr/>
        </p:nvCxnSpPr>
        <p:spPr>
          <a:xfrm>
            <a:off x="225136" y="6374878"/>
            <a:ext cx="94126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411EF2D-91FB-4022-B125-5A613B27AE47}"/>
              </a:ext>
            </a:extLst>
          </p:cNvPr>
          <p:cNvCxnSpPr>
            <a:cxnSpLocks/>
          </p:cNvCxnSpPr>
          <p:nvPr/>
        </p:nvCxnSpPr>
        <p:spPr>
          <a:xfrm>
            <a:off x="2742250" y="6374878"/>
            <a:ext cx="1507041"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99B4B45-B937-4D99-B97C-12FAE07380AF}"/>
              </a:ext>
            </a:extLst>
          </p:cNvPr>
          <p:cNvCxnSpPr>
            <a:cxnSpLocks/>
          </p:cNvCxnSpPr>
          <p:nvPr/>
        </p:nvCxnSpPr>
        <p:spPr>
          <a:xfrm>
            <a:off x="4277572" y="6374878"/>
            <a:ext cx="1507041"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ED782CE-B81D-4B97-98D6-5BEE5EE3F061}"/>
              </a:ext>
            </a:extLst>
          </p:cNvPr>
          <p:cNvSpPr txBox="1"/>
          <p:nvPr/>
        </p:nvSpPr>
        <p:spPr>
          <a:xfrm>
            <a:off x="171427" y="6470227"/>
            <a:ext cx="1048685" cy="338554"/>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1 Block</a:t>
            </a:r>
          </a:p>
        </p:txBody>
      </p:sp>
      <p:sp>
        <p:nvSpPr>
          <p:cNvPr id="36" name="TextBox 35">
            <a:extLst>
              <a:ext uri="{FF2B5EF4-FFF2-40B4-BE49-F238E27FC236}">
                <a16:creationId xmlns:a16="http://schemas.microsoft.com/office/drawing/2014/main" id="{D39AEC1B-0159-4EAD-966D-1C4C5A5A1E7E}"/>
              </a:ext>
            </a:extLst>
          </p:cNvPr>
          <p:cNvSpPr txBox="1"/>
          <p:nvPr/>
        </p:nvSpPr>
        <p:spPr>
          <a:xfrm>
            <a:off x="2955677" y="6470226"/>
            <a:ext cx="1048685" cy="338554"/>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1 Block</a:t>
            </a:r>
          </a:p>
        </p:txBody>
      </p:sp>
      <p:sp>
        <p:nvSpPr>
          <p:cNvPr id="37" name="TextBox 36">
            <a:extLst>
              <a:ext uri="{FF2B5EF4-FFF2-40B4-BE49-F238E27FC236}">
                <a16:creationId xmlns:a16="http://schemas.microsoft.com/office/drawing/2014/main" id="{9799EA98-43D2-4D92-B67B-0401C01B0364}"/>
              </a:ext>
            </a:extLst>
          </p:cNvPr>
          <p:cNvSpPr txBox="1"/>
          <p:nvPr/>
        </p:nvSpPr>
        <p:spPr>
          <a:xfrm>
            <a:off x="4496152" y="6470225"/>
            <a:ext cx="1048685" cy="338554"/>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1 Block</a:t>
            </a:r>
          </a:p>
        </p:txBody>
      </p:sp>
      <p:cxnSp>
        <p:nvCxnSpPr>
          <p:cNvPr id="38" name="Straight Arrow Connector 37">
            <a:extLst>
              <a:ext uri="{FF2B5EF4-FFF2-40B4-BE49-F238E27FC236}">
                <a16:creationId xmlns:a16="http://schemas.microsoft.com/office/drawing/2014/main" id="{8812C461-5568-4D05-A7C0-8B2F5C3FE885}"/>
              </a:ext>
            </a:extLst>
          </p:cNvPr>
          <p:cNvCxnSpPr>
            <a:cxnSpLocks/>
          </p:cNvCxnSpPr>
          <p:nvPr/>
        </p:nvCxnSpPr>
        <p:spPr>
          <a:xfrm>
            <a:off x="1175832" y="6374878"/>
            <a:ext cx="1524455"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89ABA3C-B6A2-4EF7-9AA7-E18BC456BDC3}"/>
              </a:ext>
            </a:extLst>
          </p:cNvPr>
          <p:cNvSpPr txBox="1"/>
          <p:nvPr/>
        </p:nvSpPr>
        <p:spPr>
          <a:xfrm>
            <a:off x="1338241" y="6470225"/>
            <a:ext cx="1172117" cy="338554"/>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N Blocks</a:t>
            </a:r>
          </a:p>
        </p:txBody>
      </p:sp>
      <p:cxnSp>
        <p:nvCxnSpPr>
          <p:cNvPr id="40" name="Straight Arrow Connector 39">
            <a:extLst>
              <a:ext uri="{FF2B5EF4-FFF2-40B4-BE49-F238E27FC236}">
                <a16:creationId xmlns:a16="http://schemas.microsoft.com/office/drawing/2014/main" id="{00235501-81D8-46DD-8753-A0D36623AA92}"/>
              </a:ext>
            </a:extLst>
          </p:cNvPr>
          <p:cNvCxnSpPr>
            <a:cxnSpLocks/>
          </p:cNvCxnSpPr>
          <p:nvPr/>
        </p:nvCxnSpPr>
        <p:spPr>
          <a:xfrm>
            <a:off x="5805858" y="6374878"/>
            <a:ext cx="1524455"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C013E11-92F3-4481-B0B1-213DA7C30655}"/>
              </a:ext>
            </a:extLst>
          </p:cNvPr>
          <p:cNvSpPr txBox="1"/>
          <p:nvPr/>
        </p:nvSpPr>
        <p:spPr>
          <a:xfrm>
            <a:off x="5968267" y="6470225"/>
            <a:ext cx="1172117" cy="338554"/>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N Blocks</a:t>
            </a:r>
          </a:p>
        </p:txBody>
      </p:sp>
      <p:cxnSp>
        <p:nvCxnSpPr>
          <p:cNvPr id="42" name="Straight Arrow Connector 41">
            <a:extLst>
              <a:ext uri="{FF2B5EF4-FFF2-40B4-BE49-F238E27FC236}">
                <a16:creationId xmlns:a16="http://schemas.microsoft.com/office/drawing/2014/main" id="{8533B763-97E9-4B68-AB7A-85B4E70F04F8}"/>
              </a:ext>
            </a:extLst>
          </p:cNvPr>
          <p:cNvCxnSpPr>
            <a:cxnSpLocks/>
          </p:cNvCxnSpPr>
          <p:nvPr/>
        </p:nvCxnSpPr>
        <p:spPr>
          <a:xfrm>
            <a:off x="7356947" y="6374878"/>
            <a:ext cx="1524455"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73DDAA1-3552-4389-A0E4-6F022D531163}"/>
              </a:ext>
            </a:extLst>
          </p:cNvPr>
          <p:cNvSpPr txBox="1"/>
          <p:nvPr/>
        </p:nvSpPr>
        <p:spPr>
          <a:xfrm>
            <a:off x="7519356" y="6470225"/>
            <a:ext cx="1172117" cy="338554"/>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N Blocks</a:t>
            </a:r>
          </a:p>
        </p:txBody>
      </p:sp>
      <p:sp>
        <p:nvSpPr>
          <p:cNvPr id="44" name="CustomShape 1">
            <a:extLst>
              <a:ext uri="{FF2B5EF4-FFF2-40B4-BE49-F238E27FC236}">
                <a16:creationId xmlns:a16="http://schemas.microsoft.com/office/drawing/2014/main" id="{6716D8D5-BD5B-4529-9602-367A4CA6046D}"/>
              </a:ext>
            </a:extLst>
          </p:cNvPr>
          <p:cNvSpPr/>
          <p:nvPr/>
        </p:nvSpPr>
        <p:spPr>
          <a:xfrm>
            <a:off x="133719" y="735130"/>
            <a:ext cx="8850140" cy="3106676"/>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If we jump into the start of the </a:t>
            </a:r>
            <a:r>
              <a:rPr lang="en-US" sz="1600" b="1" dirty="0" err="1">
                <a:solidFill>
                  <a:srgbClr val="000000"/>
                </a:solidFill>
                <a:latin typeface="Courier New" panose="02070309020205020404" pitchFamily="49" charset="0"/>
                <a:cs typeface="Courier New" panose="02070309020205020404" pitchFamily="49" charset="0"/>
              </a:rPr>
              <a:t>extX</a:t>
            </a:r>
            <a:r>
              <a:rPr lang="en-US" sz="1600" b="1" dirty="0">
                <a:solidFill>
                  <a:srgbClr val="000000"/>
                </a:solidFill>
                <a:latin typeface="Courier New" panose="02070309020205020404" pitchFamily="49" charset="0"/>
                <a:cs typeface="Courier New" panose="02070309020205020404" pitchFamily="49" charset="0"/>
              </a:rPr>
              <a:t> file system we will notice a structure that includes the following components: </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Boot Block</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Block Group</a:t>
            </a:r>
          </a:p>
          <a:p>
            <a:pPr marL="1257300" lvl="2" indent="-342900">
              <a:buFont typeface="Courier New" panose="02070309020205020404" pitchFamily="49" charset="0"/>
              <a:buChar char="o"/>
            </a:pPr>
            <a:r>
              <a:rPr lang="en-US" sz="1600" b="1" dirty="0">
                <a:solidFill>
                  <a:srgbClr val="000000"/>
                </a:solidFill>
                <a:latin typeface="Courier New" panose="02070309020205020404" pitchFamily="49" charset="0"/>
                <a:cs typeface="Courier New" panose="02070309020205020404" pitchFamily="49" charset="0"/>
              </a:rPr>
              <a:t>Super Block</a:t>
            </a:r>
          </a:p>
          <a:p>
            <a:pPr marL="1257300" lvl="2" indent="-342900">
              <a:buFont typeface="Courier New" panose="02070309020205020404" pitchFamily="49" charset="0"/>
              <a:buChar char="o"/>
            </a:pPr>
            <a:r>
              <a:rPr lang="en-US" sz="1600" b="1" dirty="0">
                <a:solidFill>
                  <a:srgbClr val="000000"/>
                </a:solidFill>
                <a:latin typeface="Courier New" panose="02070309020205020404" pitchFamily="49" charset="0"/>
                <a:cs typeface="Courier New" panose="02070309020205020404" pitchFamily="49" charset="0"/>
              </a:rPr>
              <a:t>Group Descriptors</a:t>
            </a:r>
          </a:p>
          <a:p>
            <a:pPr marL="1257300" lvl="2" indent="-342900">
              <a:buFont typeface="Courier New" panose="02070309020205020404" pitchFamily="49" charset="0"/>
              <a:buChar char="o"/>
            </a:pPr>
            <a:r>
              <a:rPr lang="en-US" sz="1600" b="1" dirty="0">
                <a:solidFill>
                  <a:srgbClr val="000000"/>
                </a:solidFill>
                <a:latin typeface="Courier New" panose="02070309020205020404" pitchFamily="49" charset="0"/>
                <a:cs typeface="Courier New" panose="02070309020205020404" pitchFamily="49" charset="0"/>
              </a:rPr>
              <a:t>Data Block Bitmap</a:t>
            </a:r>
          </a:p>
          <a:p>
            <a:pPr marL="1257300" lvl="2" indent="-342900">
              <a:buFont typeface="Courier New" panose="02070309020205020404" pitchFamily="49" charset="0"/>
              <a:buChar char="o"/>
            </a:pPr>
            <a:r>
              <a:rPr lang="en-US" sz="1600" b="1" dirty="0">
                <a:solidFill>
                  <a:srgbClr val="000000"/>
                </a:solidFill>
                <a:latin typeface="Courier New" panose="02070309020205020404" pitchFamily="49" charset="0"/>
                <a:cs typeface="Courier New" panose="02070309020205020404" pitchFamily="49" charset="0"/>
              </a:rPr>
              <a:t>Inode Bitmap</a:t>
            </a:r>
          </a:p>
          <a:p>
            <a:pPr marL="1257300" lvl="2" indent="-342900">
              <a:buFont typeface="Courier New" panose="02070309020205020404" pitchFamily="49" charset="0"/>
              <a:buChar char="o"/>
            </a:pPr>
            <a:r>
              <a:rPr lang="en-US" sz="1600" b="1" dirty="0">
                <a:solidFill>
                  <a:srgbClr val="000000"/>
                </a:solidFill>
                <a:latin typeface="Courier New" panose="02070309020205020404" pitchFamily="49" charset="0"/>
                <a:cs typeface="Courier New" panose="02070309020205020404" pitchFamily="49" charset="0"/>
              </a:rPr>
              <a:t>Inode Table</a:t>
            </a:r>
          </a:p>
          <a:p>
            <a:pPr marL="1714500" lvl="3" indent="-342900">
              <a:buFont typeface="Arial" panose="020B0604020202020204" pitchFamily="34" charset="0"/>
              <a:buChar char="•"/>
            </a:pPr>
            <a:r>
              <a:rPr lang="en-US" sz="1600" b="1" dirty="0">
                <a:solidFill>
                  <a:srgbClr val="000000"/>
                </a:solidFill>
                <a:latin typeface="Courier New" panose="02070309020205020404" pitchFamily="49" charset="0"/>
                <a:cs typeface="Courier New" panose="02070309020205020404" pitchFamily="49" charset="0"/>
              </a:rPr>
              <a:t>List of file </a:t>
            </a:r>
            <a:r>
              <a:rPr lang="en-US" sz="1600" b="1" dirty="0" err="1">
                <a:solidFill>
                  <a:srgbClr val="000000"/>
                </a:solidFill>
                <a:latin typeface="Courier New" panose="02070309020205020404" pitchFamily="49" charset="0"/>
                <a:cs typeface="Courier New" panose="02070309020205020404" pitchFamily="49" charset="0"/>
              </a:rPr>
              <a:t>inode</a:t>
            </a:r>
            <a:r>
              <a:rPr lang="en-US" sz="1600" b="1" dirty="0">
                <a:solidFill>
                  <a:srgbClr val="000000"/>
                </a:solidFill>
                <a:latin typeface="Courier New" panose="02070309020205020404" pitchFamily="49" charset="0"/>
                <a:cs typeface="Courier New" panose="02070309020205020404" pitchFamily="49" charset="0"/>
              </a:rPr>
              <a:t> numbers </a:t>
            </a:r>
          </a:p>
          <a:p>
            <a:pPr marL="1257300" lvl="2" indent="-342900">
              <a:buFont typeface="Courier New" panose="02070309020205020404" pitchFamily="49" charset="0"/>
              <a:buChar char="o"/>
            </a:pPr>
            <a:r>
              <a:rPr lang="en-US" sz="1600" b="1" dirty="0">
                <a:solidFill>
                  <a:srgbClr val="000000"/>
                </a:solidFill>
                <a:latin typeface="Courier New" panose="02070309020205020404" pitchFamily="49" charset="0"/>
                <a:cs typeface="Courier New" panose="02070309020205020404" pitchFamily="49" charset="0"/>
              </a:rPr>
              <a:t>Data Blocks</a:t>
            </a:r>
          </a:p>
          <a:p>
            <a:pPr marL="1714500" lvl="3" indent="-342900">
              <a:buFont typeface="Arial" panose="020B0604020202020204" pitchFamily="34" charset="0"/>
              <a:buChar char="•"/>
            </a:pPr>
            <a:r>
              <a:rPr lang="en-US" sz="1600" b="1" dirty="0">
                <a:solidFill>
                  <a:srgbClr val="000000"/>
                </a:solidFill>
                <a:latin typeface="Courier New" panose="02070309020205020404" pitchFamily="49" charset="0"/>
                <a:cs typeface="Courier New" panose="02070309020205020404" pitchFamily="49" charset="0"/>
              </a:rPr>
              <a:t>Where the contents of files reside</a:t>
            </a:r>
          </a:p>
        </p:txBody>
      </p:sp>
      <p:cxnSp>
        <p:nvCxnSpPr>
          <p:cNvPr id="46" name="Straight Connector 45">
            <a:extLst>
              <a:ext uri="{FF2B5EF4-FFF2-40B4-BE49-F238E27FC236}">
                <a16:creationId xmlns:a16="http://schemas.microsoft.com/office/drawing/2014/main" id="{6638A648-3C81-4575-ACE1-B636D96B0D12}"/>
              </a:ext>
            </a:extLst>
          </p:cNvPr>
          <p:cNvCxnSpPr>
            <a:cxnSpLocks/>
          </p:cNvCxnSpPr>
          <p:nvPr/>
        </p:nvCxnSpPr>
        <p:spPr>
          <a:xfrm flipH="1">
            <a:off x="225137" y="5190892"/>
            <a:ext cx="2285221" cy="36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FCD9802-FD02-46B6-81C4-76EFE0DABAD5}"/>
              </a:ext>
            </a:extLst>
          </p:cNvPr>
          <p:cNvCxnSpPr>
            <a:cxnSpLocks/>
          </p:cNvCxnSpPr>
          <p:nvPr/>
        </p:nvCxnSpPr>
        <p:spPr>
          <a:xfrm>
            <a:off x="4356244" y="5182419"/>
            <a:ext cx="4523900" cy="3717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733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0F2399A-CFA2-4FB3-BEA6-5B4E7DAA51A6}"/>
              </a:ext>
            </a:extLst>
          </p:cNvPr>
          <p:cNvCxnSpPr>
            <a:cxnSpLocks/>
          </p:cNvCxnSpPr>
          <p:nvPr/>
        </p:nvCxnSpPr>
        <p:spPr>
          <a:xfrm>
            <a:off x="1199562" y="4079451"/>
            <a:ext cx="1621409" cy="2656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21B6229-C14D-4E19-B1B7-E5B28B3667DC}"/>
              </a:ext>
            </a:extLst>
          </p:cNvPr>
          <p:cNvCxnSpPr>
            <a:cxnSpLocks/>
          </p:cNvCxnSpPr>
          <p:nvPr/>
        </p:nvCxnSpPr>
        <p:spPr>
          <a:xfrm flipV="1">
            <a:off x="1199562" y="631598"/>
            <a:ext cx="1621409" cy="2401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ustomShape 2">
            <a:extLst>
              <a:ext uri="{FF2B5EF4-FFF2-40B4-BE49-F238E27FC236}">
                <a16:creationId xmlns:a16="http://schemas.microsoft.com/office/drawing/2014/main" id="{6DEDA4CE-4635-4D33-B1B6-74752AE7865E}"/>
              </a:ext>
            </a:extLst>
          </p:cNvPr>
          <p:cNvSpPr/>
          <p:nvPr/>
        </p:nvSpPr>
        <p:spPr>
          <a:xfrm>
            <a:off x="373538" y="75415"/>
            <a:ext cx="8396925" cy="518474"/>
          </a:xfrm>
          <a:prstGeom prst="rect">
            <a:avLst/>
          </a:prstGeom>
          <a:noFill/>
          <a:ln>
            <a:noFill/>
          </a:ln>
        </p:spPr>
        <p:txBody>
          <a:bodyPr lIns="90000" tIns="45000" rIns="90000" bIns="45000" anchor="ctr"/>
          <a:lstStyle/>
          <a:p>
            <a:pPr algn="ctr">
              <a:lnSpc>
                <a:spcPct val="100000"/>
              </a:lnSpc>
            </a:pPr>
            <a:r>
              <a:rPr lang="en-US" sz="2500" b="1" dirty="0">
                <a:latin typeface="Courier New" panose="02070309020205020404" pitchFamily="49" charset="0"/>
                <a:cs typeface="Courier New" panose="02070309020205020404" pitchFamily="49" charset="0"/>
              </a:rPr>
              <a:t>Linux Directory Structure</a:t>
            </a:r>
            <a:endParaRPr sz="2500" dirty="0">
              <a:latin typeface="Courier New" panose="02070309020205020404" pitchFamily="49" charset="0"/>
              <a:cs typeface="Courier New" panose="02070309020205020404" pitchFamily="49" charset="0"/>
            </a:endParaRPr>
          </a:p>
        </p:txBody>
      </p:sp>
      <p:pic>
        <p:nvPicPr>
          <p:cNvPr id="6" name="Picture 5" descr="A screenshot of a cell phone&#10;&#10;Description automatically generated">
            <a:extLst>
              <a:ext uri="{FF2B5EF4-FFF2-40B4-BE49-F238E27FC236}">
                <a16:creationId xmlns:a16="http://schemas.microsoft.com/office/drawing/2014/main" id="{8DFFBEEA-8AD6-4559-94AC-EAB25BC3099C}"/>
              </a:ext>
            </a:extLst>
          </p:cNvPr>
          <p:cNvPicPr>
            <a:picLocks noChangeAspect="1"/>
          </p:cNvPicPr>
          <p:nvPr/>
        </p:nvPicPr>
        <p:blipFill rotWithShape="1">
          <a:blip r:embed="rId3">
            <a:extLst>
              <a:ext uri="{28A0092B-C50C-407E-A947-70E740481C1C}">
                <a14:useLocalDpi xmlns:a14="http://schemas.microsoft.com/office/drawing/2010/main" val="0"/>
              </a:ext>
            </a:extLst>
          </a:blip>
          <a:srcRect l="21547" t="3899" r="35465" b="4186"/>
          <a:stretch/>
        </p:blipFill>
        <p:spPr>
          <a:xfrm>
            <a:off x="2802117" y="599040"/>
            <a:ext cx="3539766" cy="6137289"/>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CA52FA9B-2DB9-470B-A08F-DF7C1ADAA175}"/>
              </a:ext>
            </a:extLst>
          </p:cNvPr>
          <p:cNvPicPr>
            <a:picLocks noChangeAspect="1"/>
          </p:cNvPicPr>
          <p:nvPr/>
        </p:nvPicPr>
        <p:blipFill rotWithShape="1">
          <a:blip r:embed="rId3">
            <a:extLst>
              <a:ext uri="{28A0092B-C50C-407E-A947-70E740481C1C}">
                <a14:useLocalDpi xmlns:a14="http://schemas.microsoft.com/office/drawing/2010/main" val="0"/>
              </a:ext>
            </a:extLst>
          </a:blip>
          <a:srcRect l="-1" t="39146" r="87262" b="39687"/>
          <a:stretch/>
        </p:blipFill>
        <p:spPr>
          <a:xfrm>
            <a:off x="423030" y="3033075"/>
            <a:ext cx="776532" cy="1046376"/>
          </a:xfrm>
          <a:prstGeom prst="rect">
            <a:avLst/>
          </a:prstGeom>
        </p:spPr>
      </p:pic>
    </p:spTree>
    <p:extLst>
      <p:ext uri="{BB962C8B-B14F-4D97-AF65-F5344CB8AC3E}">
        <p14:creationId xmlns:p14="http://schemas.microsoft.com/office/powerpoint/2010/main" val="2890152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6DEDA4CE-4635-4D33-B1B6-74752AE7865E}"/>
              </a:ext>
            </a:extLst>
          </p:cNvPr>
          <p:cNvSpPr/>
          <p:nvPr/>
        </p:nvSpPr>
        <p:spPr>
          <a:xfrm>
            <a:off x="373538" y="75415"/>
            <a:ext cx="8396925" cy="518474"/>
          </a:xfrm>
          <a:prstGeom prst="rect">
            <a:avLst/>
          </a:prstGeom>
          <a:noFill/>
          <a:ln>
            <a:noFill/>
          </a:ln>
        </p:spPr>
        <p:txBody>
          <a:bodyPr lIns="90000" tIns="45000" rIns="90000" bIns="45000" anchor="ctr"/>
          <a:lstStyle/>
          <a:p>
            <a:pPr algn="ctr">
              <a:lnSpc>
                <a:spcPct val="100000"/>
              </a:lnSpc>
            </a:pPr>
            <a:r>
              <a:rPr lang="en-US" sz="2500" b="1" dirty="0">
                <a:latin typeface="Courier New" panose="02070309020205020404" pitchFamily="49" charset="0"/>
                <a:cs typeface="Courier New" panose="02070309020205020404" pitchFamily="49" charset="0"/>
              </a:rPr>
              <a:t>Linux File Types</a:t>
            </a:r>
            <a:endParaRPr sz="2500" dirty="0">
              <a:latin typeface="Courier New" panose="02070309020205020404" pitchFamily="49" charset="0"/>
              <a:cs typeface="Courier New" panose="02070309020205020404" pitchFamily="49" charset="0"/>
            </a:endParaRPr>
          </a:p>
        </p:txBody>
      </p:sp>
      <p:sp>
        <p:nvSpPr>
          <p:cNvPr id="7" name="Content Placeholder 14">
            <a:extLst>
              <a:ext uri="{FF2B5EF4-FFF2-40B4-BE49-F238E27FC236}">
                <a16:creationId xmlns:a16="http://schemas.microsoft.com/office/drawing/2014/main" id="{89A246D7-FB77-42F9-B4A8-4F18C5B784E6}"/>
              </a:ext>
            </a:extLst>
          </p:cNvPr>
          <p:cNvSpPr>
            <a:spLocks noGrp="1"/>
          </p:cNvSpPr>
          <p:nvPr>
            <p:ph idx="1"/>
          </p:nvPr>
        </p:nvSpPr>
        <p:spPr>
          <a:xfrm>
            <a:off x="228600" y="820132"/>
            <a:ext cx="8686799" cy="5646655"/>
          </a:xfrm>
        </p:spPr>
        <p:txBody>
          <a:bodyPr/>
          <a:lstStyle/>
          <a:p>
            <a:pPr>
              <a:buFont typeface="Wingdings" panose="05000000000000000000" pitchFamily="2" charset="2"/>
              <a:buChar char="Ø"/>
            </a:pPr>
            <a:r>
              <a:rPr lang="en-US" sz="2000" b="1" dirty="0">
                <a:latin typeface="Courier New" panose="02070309020205020404" pitchFamily="49" charset="0"/>
              </a:rPr>
              <a:t> Since each object in Linux is considered a file, it is helpful to use built-in functions to identify different file types</a:t>
            </a:r>
          </a:p>
          <a:p>
            <a:pPr>
              <a:buFont typeface="Wingdings" panose="05000000000000000000" pitchFamily="2" charset="2"/>
              <a:buChar char="Ø"/>
            </a:pPr>
            <a:r>
              <a:rPr lang="en-US" sz="2000" b="1" dirty="0">
                <a:latin typeface="Courier New" panose="02070309020205020404" pitchFamily="49" charset="0"/>
              </a:rPr>
              <a:t> When identifying permissions on each object, the file types that can be observed are:</a:t>
            </a:r>
          </a:p>
          <a:p>
            <a:pPr lvl="1">
              <a:buFont typeface="Wingdings" panose="05000000000000000000" pitchFamily="2" charset="2"/>
              <a:buChar char="ü"/>
            </a:pPr>
            <a:r>
              <a:rPr lang="en-US" sz="2000" b="1" dirty="0">
                <a:latin typeface="Courier New" panose="02070309020205020404" pitchFamily="49" charset="0"/>
              </a:rPr>
              <a:t>- : regular file</a:t>
            </a:r>
          </a:p>
          <a:p>
            <a:pPr lvl="1">
              <a:buFont typeface="Wingdings" panose="05000000000000000000" pitchFamily="2" charset="2"/>
              <a:buChar char="ü"/>
            </a:pPr>
            <a:r>
              <a:rPr lang="en-US" sz="2000" b="1" dirty="0">
                <a:latin typeface="Courier New" panose="02070309020205020404" pitchFamily="49" charset="0"/>
              </a:rPr>
              <a:t>d : directory</a:t>
            </a:r>
          </a:p>
          <a:p>
            <a:pPr lvl="1">
              <a:buFont typeface="Wingdings" panose="05000000000000000000" pitchFamily="2" charset="2"/>
              <a:buChar char="ü"/>
            </a:pPr>
            <a:r>
              <a:rPr lang="en-US" sz="2000" b="1" dirty="0">
                <a:latin typeface="Courier New" panose="02070309020205020404" pitchFamily="49" charset="0"/>
              </a:rPr>
              <a:t>c : character device file</a:t>
            </a:r>
          </a:p>
          <a:p>
            <a:pPr lvl="1">
              <a:buFont typeface="Wingdings" panose="05000000000000000000" pitchFamily="2" charset="2"/>
              <a:buChar char="ü"/>
            </a:pPr>
            <a:r>
              <a:rPr lang="en-US" sz="2000" b="1" dirty="0">
                <a:latin typeface="Courier New" panose="02070309020205020404" pitchFamily="49" charset="0"/>
              </a:rPr>
              <a:t>b : block device file</a:t>
            </a:r>
          </a:p>
          <a:p>
            <a:pPr lvl="1">
              <a:buFont typeface="Wingdings" panose="05000000000000000000" pitchFamily="2" charset="2"/>
              <a:buChar char="ü"/>
            </a:pPr>
            <a:r>
              <a:rPr lang="en-US" sz="2000" b="1" dirty="0">
                <a:latin typeface="Courier New" panose="02070309020205020404" pitchFamily="49" charset="0"/>
              </a:rPr>
              <a:t>s : local socket file</a:t>
            </a:r>
          </a:p>
          <a:p>
            <a:pPr lvl="1">
              <a:buFont typeface="Wingdings" panose="05000000000000000000" pitchFamily="2" charset="2"/>
              <a:buChar char="ü"/>
            </a:pPr>
            <a:r>
              <a:rPr lang="en-US" sz="2000" b="1" dirty="0">
                <a:latin typeface="Courier New" panose="02070309020205020404" pitchFamily="49" charset="0"/>
              </a:rPr>
              <a:t>p : named pipe</a:t>
            </a:r>
          </a:p>
          <a:p>
            <a:pPr lvl="1">
              <a:buFont typeface="Wingdings" panose="05000000000000000000" pitchFamily="2" charset="2"/>
              <a:buChar char="Ø"/>
            </a:pPr>
            <a:r>
              <a:rPr lang="en-US" sz="2000" b="1" dirty="0">
                <a:latin typeface="Courier New" panose="02070309020205020404" pitchFamily="49" charset="0"/>
              </a:rPr>
              <a:t>l : symbolic link</a:t>
            </a:r>
          </a:p>
          <a:p>
            <a:pPr>
              <a:buFont typeface="Wingdings" panose="05000000000000000000" pitchFamily="2" charset="2"/>
              <a:buChar char="Ø"/>
            </a:pPr>
            <a:r>
              <a:rPr lang="en-US" sz="2000" b="1" dirty="0">
                <a:latin typeface="Courier New" panose="02070309020205020404" pitchFamily="49" charset="0"/>
                <a:cs typeface="Courier New" panose="02070309020205020404" pitchFamily="49" charset="0"/>
              </a:rPr>
              <a:t> Information relative to Linux files can be achieved with the following commands:</a:t>
            </a:r>
          </a:p>
          <a:p>
            <a:pPr lvl="1">
              <a:buFont typeface="Wingdings" panose="05000000000000000000" pitchFamily="2" charset="2"/>
              <a:buChar char="Ø"/>
            </a:pPr>
            <a:r>
              <a:rPr lang="en-US" sz="2000" b="1" dirty="0">
                <a:latin typeface="Courier New" panose="02070309020205020404" pitchFamily="49" charset="0"/>
              </a:rPr>
              <a:t>ls</a:t>
            </a:r>
          </a:p>
          <a:p>
            <a:pPr lvl="1">
              <a:buFont typeface="Wingdings" panose="05000000000000000000" pitchFamily="2" charset="2"/>
              <a:buChar char="Ø"/>
            </a:pPr>
            <a:r>
              <a:rPr lang="en-US" sz="2000" b="1" dirty="0">
                <a:latin typeface="Courier New" panose="02070309020205020404" pitchFamily="49" charset="0"/>
              </a:rPr>
              <a:t>stat</a:t>
            </a:r>
          </a:p>
          <a:p>
            <a:pPr lvl="1">
              <a:buFont typeface="Wingdings" panose="05000000000000000000" pitchFamily="2" charset="2"/>
              <a:buChar char="Ø"/>
            </a:pPr>
            <a:r>
              <a:rPr lang="en-US" sz="2000" b="1" dirty="0">
                <a:latin typeface="Courier New" panose="02070309020205020404" pitchFamily="49" charset="0"/>
                <a:cs typeface="Courier New" panose="02070309020205020404" pitchFamily="49" charset="0"/>
              </a:rPr>
              <a:t>file</a:t>
            </a:r>
          </a:p>
        </p:txBody>
      </p:sp>
    </p:spTree>
    <p:extLst>
      <p:ext uri="{BB962C8B-B14F-4D97-AF65-F5344CB8AC3E}">
        <p14:creationId xmlns:p14="http://schemas.microsoft.com/office/powerpoint/2010/main" val="342222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Straight Connector 55">
            <a:extLst>
              <a:ext uri="{FF2B5EF4-FFF2-40B4-BE49-F238E27FC236}">
                <a16:creationId xmlns:a16="http://schemas.microsoft.com/office/drawing/2014/main" id="{D328566F-FE3F-426F-8993-7616F21CA4A3}"/>
              </a:ext>
            </a:extLst>
          </p:cNvPr>
          <p:cNvCxnSpPr>
            <a:cxnSpLocks/>
          </p:cNvCxnSpPr>
          <p:nvPr/>
        </p:nvCxnSpPr>
        <p:spPr>
          <a:xfrm flipV="1">
            <a:off x="7991057" y="3578815"/>
            <a:ext cx="215516" cy="7631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25B2AB5-DCB9-4704-825B-22B743DBF278}"/>
              </a:ext>
            </a:extLst>
          </p:cNvPr>
          <p:cNvCxnSpPr>
            <a:cxnSpLocks/>
          </p:cNvCxnSpPr>
          <p:nvPr/>
        </p:nvCxnSpPr>
        <p:spPr>
          <a:xfrm flipV="1">
            <a:off x="6176096" y="2996257"/>
            <a:ext cx="331200" cy="13297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9BA3F66-995C-435B-9164-3A4736A3ADF1}"/>
              </a:ext>
            </a:extLst>
          </p:cNvPr>
          <p:cNvCxnSpPr>
            <a:cxnSpLocks/>
          </p:cNvCxnSpPr>
          <p:nvPr/>
        </p:nvCxnSpPr>
        <p:spPr>
          <a:xfrm flipV="1">
            <a:off x="5033914" y="3757526"/>
            <a:ext cx="187942" cy="6208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3242E8E-DA9F-49D0-9194-958CBC27C141}"/>
              </a:ext>
            </a:extLst>
          </p:cNvPr>
          <p:cNvCxnSpPr>
            <a:cxnSpLocks/>
          </p:cNvCxnSpPr>
          <p:nvPr/>
        </p:nvCxnSpPr>
        <p:spPr>
          <a:xfrm flipV="1">
            <a:off x="2240855" y="3713175"/>
            <a:ext cx="158495" cy="6167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F7083A5-F65D-4725-955A-9E7DCA92011A}"/>
              </a:ext>
            </a:extLst>
          </p:cNvPr>
          <p:cNvCxnSpPr>
            <a:cxnSpLocks/>
          </p:cNvCxnSpPr>
          <p:nvPr/>
        </p:nvCxnSpPr>
        <p:spPr>
          <a:xfrm flipV="1">
            <a:off x="3052814" y="3052497"/>
            <a:ext cx="380299" cy="13229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64A594-D3E2-4864-B51C-0B70D9FC0A94}"/>
              </a:ext>
            </a:extLst>
          </p:cNvPr>
          <p:cNvCxnSpPr>
            <a:cxnSpLocks/>
          </p:cNvCxnSpPr>
          <p:nvPr/>
        </p:nvCxnSpPr>
        <p:spPr>
          <a:xfrm flipH="1" flipV="1">
            <a:off x="7042147" y="4552234"/>
            <a:ext cx="329613" cy="14714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D45251D-AB23-4DA5-A415-9E69A97AFC62}"/>
              </a:ext>
            </a:extLst>
          </p:cNvPr>
          <p:cNvCxnSpPr>
            <a:cxnSpLocks/>
          </p:cNvCxnSpPr>
          <p:nvPr/>
        </p:nvCxnSpPr>
        <p:spPr>
          <a:xfrm flipV="1">
            <a:off x="48883" y="2838307"/>
            <a:ext cx="410643" cy="15258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DBFE28B-10FF-4481-B701-7720614D61BE}"/>
              </a:ext>
            </a:extLst>
          </p:cNvPr>
          <p:cNvCxnSpPr>
            <a:cxnSpLocks/>
          </p:cNvCxnSpPr>
          <p:nvPr/>
        </p:nvCxnSpPr>
        <p:spPr>
          <a:xfrm flipH="1" flipV="1">
            <a:off x="2568467" y="4427257"/>
            <a:ext cx="152953" cy="849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EC33BF-921B-4FD6-AD24-7C3C35A3CEB1}"/>
              </a:ext>
            </a:extLst>
          </p:cNvPr>
          <p:cNvCxnSpPr>
            <a:cxnSpLocks/>
          </p:cNvCxnSpPr>
          <p:nvPr/>
        </p:nvCxnSpPr>
        <p:spPr>
          <a:xfrm flipH="1" flipV="1">
            <a:off x="3965850" y="4572894"/>
            <a:ext cx="248017" cy="11792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B35C86-48CC-4B9E-BEEE-3CC2EF8968CE}"/>
              </a:ext>
            </a:extLst>
          </p:cNvPr>
          <p:cNvCxnSpPr>
            <a:cxnSpLocks/>
          </p:cNvCxnSpPr>
          <p:nvPr/>
        </p:nvCxnSpPr>
        <p:spPr>
          <a:xfrm flipH="1" flipV="1">
            <a:off x="1020487" y="4622343"/>
            <a:ext cx="246062" cy="14013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98387C4-C537-48FB-A08E-8CB2D0776354}"/>
              </a:ext>
            </a:extLst>
          </p:cNvPr>
          <p:cNvCxnSpPr>
            <a:cxnSpLocks/>
          </p:cNvCxnSpPr>
          <p:nvPr/>
        </p:nvCxnSpPr>
        <p:spPr>
          <a:xfrm flipH="1" flipV="1">
            <a:off x="5697525" y="4572894"/>
            <a:ext cx="152953" cy="849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2" name="CustomShape 2"/>
          <p:cNvSpPr/>
          <p:nvPr/>
        </p:nvSpPr>
        <p:spPr>
          <a:xfrm>
            <a:off x="1510192" y="73671"/>
            <a:ext cx="6123616" cy="477078"/>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Linux Historical Timeline</a:t>
            </a:r>
            <a:endParaRPr dirty="0">
              <a:latin typeface="Courier New" panose="02070309020205020404" pitchFamily="49" charset="0"/>
              <a:cs typeface="Courier New" panose="02070309020205020404" pitchFamily="49" charset="0"/>
            </a:endParaRPr>
          </a:p>
        </p:txBody>
      </p:sp>
      <p:sp>
        <p:nvSpPr>
          <p:cNvPr id="2" name="Arrow: Right 1">
            <a:extLst>
              <a:ext uri="{FF2B5EF4-FFF2-40B4-BE49-F238E27FC236}">
                <a16:creationId xmlns:a16="http://schemas.microsoft.com/office/drawing/2014/main" id="{E15F3C30-E5B3-42A1-BBB4-C8AE422E4721}"/>
              </a:ext>
            </a:extLst>
          </p:cNvPr>
          <p:cNvSpPr/>
          <p:nvPr/>
        </p:nvSpPr>
        <p:spPr>
          <a:xfrm>
            <a:off x="-18853" y="4192474"/>
            <a:ext cx="9143999" cy="58640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EA7F18E-AEC7-48E8-9602-942AE1737148}"/>
              </a:ext>
            </a:extLst>
          </p:cNvPr>
          <p:cNvSpPr txBox="1"/>
          <p:nvPr/>
        </p:nvSpPr>
        <p:spPr>
          <a:xfrm>
            <a:off x="-18853" y="2221948"/>
            <a:ext cx="1415545" cy="646331"/>
          </a:xfrm>
          <a:prstGeom prst="rect">
            <a:avLst/>
          </a:prstGeom>
          <a:noFill/>
        </p:spPr>
        <p:txBody>
          <a:bodyPr wrap="square" rtlCol="0">
            <a:spAutoFit/>
          </a:bodyPr>
          <a:lstStyle/>
          <a:p>
            <a:pPr algn="ctr"/>
            <a:r>
              <a:rPr lang="en-US" sz="1200" b="1" dirty="0">
                <a:latin typeface="Courier New" panose="02070309020205020404" pitchFamily="49" charset="0"/>
                <a:cs typeface="Courier New" panose="02070309020205020404" pitchFamily="49" charset="0"/>
              </a:rPr>
              <a:t>1969</a:t>
            </a:r>
          </a:p>
          <a:p>
            <a:pPr algn="ctr"/>
            <a:r>
              <a:rPr lang="en-US" sz="1200" b="1" dirty="0">
                <a:latin typeface="Courier New" panose="02070309020205020404" pitchFamily="49" charset="0"/>
                <a:cs typeface="Courier New" panose="02070309020205020404" pitchFamily="49" charset="0"/>
              </a:rPr>
              <a:t>PDP developed at Bell Labs</a:t>
            </a:r>
          </a:p>
        </p:txBody>
      </p:sp>
      <p:sp>
        <p:nvSpPr>
          <p:cNvPr id="13" name="Rectangle 12">
            <a:extLst>
              <a:ext uri="{FF2B5EF4-FFF2-40B4-BE49-F238E27FC236}">
                <a16:creationId xmlns:a16="http://schemas.microsoft.com/office/drawing/2014/main" id="{D662C0CD-EF30-4339-9896-4ED44590292C}"/>
              </a:ext>
            </a:extLst>
          </p:cNvPr>
          <p:cNvSpPr/>
          <p:nvPr/>
        </p:nvSpPr>
        <p:spPr>
          <a:xfrm>
            <a:off x="4920482" y="5440436"/>
            <a:ext cx="1859991" cy="646331"/>
          </a:xfrm>
          <a:prstGeom prst="rect">
            <a:avLst/>
          </a:prstGeom>
        </p:spPr>
        <p:txBody>
          <a:bodyPr wrap="square">
            <a:spAutoFit/>
          </a:bodyPr>
          <a:lstStyle/>
          <a:p>
            <a:pPr algn="ctr"/>
            <a:r>
              <a:rPr lang="en-US" sz="1200" b="1" dirty="0">
                <a:latin typeface="Courier New" panose="02070309020205020404" pitchFamily="49" charset="0"/>
                <a:cs typeface="Courier New" panose="02070309020205020404" pitchFamily="49" charset="0"/>
              </a:rPr>
              <a:t>1992</a:t>
            </a:r>
          </a:p>
          <a:p>
            <a:pPr algn="ctr"/>
            <a:r>
              <a:rPr lang="en-US" sz="1200" b="1" dirty="0">
                <a:latin typeface="Courier New" panose="02070309020205020404" pitchFamily="49" charset="0"/>
                <a:cs typeface="Courier New" panose="02070309020205020404" pitchFamily="49" charset="0"/>
              </a:rPr>
              <a:t>ext File System</a:t>
            </a:r>
          </a:p>
          <a:p>
            <a:pPr algn="ctr"/>
            <a:r>
              <a:rPr lang="de-DE" sz="1200" b="1" dirty="0">
                <a:latin typeface="Courier New" panose="02070309020205020404" pitchFamily="49" charset="0"/>
                <a:cs typeface="Courier New" panose="02070309020205020404" pitchFamily="49" charset="0"/>
              </a:rPr>
              <a:t>Linux Kernel 0.96c</a:t>
            </a:r>
            <a:endParaRPr lang="en-US" sz="1200" b="1" dirty="0">
              <a:latin typeface="Courier New" panose="02070309020205020404" pitchFamily="49" charset="0"/>
              <a:cs typeface="Courier New" panose="02070309020205020404" pitchFamily="49" charset="0"/>
            </a:endParaRPr>
          </a:p>
        </p:txBody>
      </p:sp>
      <p:sp>
        <p:nvSpPr>
          <p:cNvPr id="14" name="Rectangle 13">
            <a:extLst>
              <a:ext uri="{FF2B5EF4-FFF2-40B4-BE49-F238E27FC236}">
                <a16:creationId xmlns:a16="http://schemas.microsoft.com/office/drawing/2014/main" id="{3EA2A8AB-6D5B-4FAE-9796-25E6D27BDA1B}"/>
              </a:ext>
            </a:extLst>
          </p:cNvPr>
          <p:cNvSpPr/>
          <p:nvPr/>
        </p:nvSpPr>
        <p:spPr>
          <a:xfrm>
            <a:off x="1608026" y="3110979"/>
            <a:ext cx="1655505" cy="661720"/>
          </a:xfrm>
          <a:prstGeom prst="rect">
            <a:avLst/>
          </a:prstGeom>
        </p:spPr>
        <p:txBody>
          <a:bodyPr wrap="square">
            <a:spAutoFit/>
          </a:bodyPr>
          <a:lstStyle/>
          <a:p>
            <a:pPr algn="ctr"/>
            <a:r>
              <a:rPr lang="en-US" sz="1200" b="1" dirty="0">
                <a:latin typeface="Courier New" panose="02070309020205020404" pitchFamily="49" charset="0"/>
                <a:cs typeface="Courier New" panose="02070309020205020404" pitchFamily="49" charset="0"/>
              </a:rPr>
              <a:t>1982</a:t>
            </a:r>
          </a:p>
          <a:p>
            <a:pPr algn="ctr"/>
            <a:r>
              <a:rPr lang="en-US" sz="1200" b="1" dirty="0">
                <a:latin typeface="Courier New" panose="02070309020205020404" pitchFamily="49" charset="0"/>
                <a:cs typeface="Courier New" panose="02070309020205020404" pitchFamily="49" charset="0"/>
              </a:rPr>
              <a:t>UNIX System III</a:t>
            </a:r>
          </a:p>
          <a:p>
            <a:pPr algn="ctr"/>
            <a:r>
              <a:rPr lang="en-US" sz="1200" b="1" dirty="0">
                <a:latin typeface="Courier New" panose="02070309020205020404" pitchFamily="49" charset="0"/>
                <a:cs typeface="Courier New" panose="02070309020205020404" pitchFamily="49" charset="0"/>
              </a:rPr>
              <a:t>released</a:t>
            </a:r>
          </a:p>
        </p:txBody>
      </p:sp>
      <p:sp>
        <p:nvSpPr>
          <p:cNvPr id="15" name="Rectangle 14">
            <a:extLst>
              <a:ext uri="{FF2B5EF4-FFF2-40B4-BE49-F238E27FC236}">
                <a16:creationId xmlns:a16="http://schemas.microsoft.com/office/drawing/2014/main" id="{21C71F96-A27A-48B9-90B1-D36939C5AE72}"/>
              </a:ext>
            </a:extLst>
          </p:cNvPr>
          <p:cNvSpPr/>
          <p:nvPr/>
        </p:nvSpPr>
        <p:spPr>
          <a:xfrm>
            <a:off x="2059890" y="5322996"/>
            <a:ext cx="1465654" cy="1384995"/>
          </a:xfrm>
          <a:prstGeom prst="rect">
            <a:avLst/>
          </a:prstGeom>
        </p:spPr>
        <p:txBody>
          <a:bodyPr wrap="square">
            <a:spAutoFit/>
          </a:bodyPr>
          <a:lstStyle/>
          <a:p>
            <a:pPr algn="ctr"/>
            <a:r>
              <a:rPr lang="en-US" sz="1200" b="1" dirty="0">
                <a:latin typeface="Courier New" panose="02070309020205020404" pitchFamily="49" charset="0"/>
                <a:cs typeface="Courier New" panose="02070309020205020404" pitchFamily="49" charset="0"/>
              </a:rPr>
              <a:t>1983</a:t>
            </a:r>
          </a:p>
          <a:p>
            <a:pPr algn="ctr"/>
            <a:r>
              <a:rPr lang="en-US" sz="1200" b="1" dirty="0">
                <a:latin typeface="Courier New" panose="02070309020205020404" pitchFamily="49" charset="0"/>
                <a:cs typeface="Courier New" panose="02070309020205020404" pitchFamily="49" charset="0"/>
              </a:rPr>
              <a:t>UNIX System</a:t>
            </a:r>
          </a:p>
          <a:p>
            <a:pPr algn="ctr"/>
            <a:r>
              <a:rPr lang="en-US" sz="1200" b="1" dirty="0">
                <a:latin typeface="Courier New" panose="02070309020205020404" pitchFamily="49" charset="0"/>
                <a:cs typeface="Courier New" panose="02070309020205020404" pitchFamily="49" charset="0"/>
              </a:rPr>
              <a:t>Development Lab created</a:t>
            </a:r>
          </a:p>
          <a:p>
            <a:pPr algn="ctr"/>
            <a:endParaRPr lang="en-US" sz="1200" b="1" dirty="0">
              <a:latin typeface="Courier New" panose="02070309020205020404" pitchFamily="49" charset="0"/>
              <a:cs typeface="Courier New" panose="02070309020205020404" pitchFamily="49" charset="0"/>
            </a:endParaRPr>
          </a:p>
          <a:p>
            <a:pPr algn="ctr"/>
            <a:r>
              <a:rPr lang="en-US" sz="1200" b="1" dirty="0">
                <a:latin typeface="Courier New" panose="02070309020205020404" pitchFamily="49" charset="0"/>
                <a:cs typeface="Courier New" panose="02070309020205020404" pitchFamily="49" charset="0"/>
              </a:rPr>
              <a:t>UNIX System V</a:t>
            </a:r>
          </a:p>
          <a:p>
            <a:pPr algn="ctr"/>
            <a:r>
              <a:rPr lang="en-US" sz="1200" b="1" dirty="0">
                <a:latin typeface="Courier New" panose="02070309020205020404" pitchFamily="49" charset="0"/>
                <a:cs typeface="Courier New" panose="02070309020205020404" pitchFamily="49" charset="0"/>
              </a:rPr>
              <a:t>released</a:t>
            </a:r>
          </a:p>
        </p:txBody>
      </p:sp>
      <p:sp>
        <p:nvSpPr>
          <p:cNvPr id="16" name="Rectangle 15">
            <a:extLst>
              <a:ext uri="{FF2B5EF4-FFF2-40B4-BE49-F238E27FC236}">
                <a16:creationId xmlns:a16="http://schemas.microsoft.com/office/drawing/2014/main" id="{1E63BAD8-57AC-4ED4-984D-05A51A36CC6C}"/>
              </a:ext>
            </a:extLst>
          </p:cNvPr>
          <p:cNvSpPr/>
          <p:nvPr/>
        </p:nvSpPr>
        <p:spPr>
          <a:xfrm>
            <a:off x="2582163" y="2585223"/>
            <a:ext cx="1743472" cy="461665"/>
          </a:xfrm>
          <a:prstGeom prst="rect">
            <a:avLst/>
          </a:prstGeom>
        </p:spPr>
        <p:txBody>
          <a:bodyPr wrap="square">
            <a:spAutoFit/>
          </a:bodyPr>
          <a:lstStyle/>
          <a:p>
            <a:pPr algn="ctr"/>
            <a:r>
              <a:rPr lang="en-US" sz="1200" b="1" dirty="0">
                <a:latin typeface="Courier New" panose="02070309020205020404" pitchFamily="49" charset="0"/>
                <a:cs typeface="Courier New" panose="02070309020205020404" pitchFamily="49" charset="0"/>
              </a:rPr>
              <a:t>1984</a:t>
            </a:r>
          </a:p>
          <a:p>
            <a:pPr algn="ctr"/>
            <a:r>
              <a:rPr lang="en-US" sz="1200" b="1" dirty="0">
                <a:latin typeface="Courier New" panose="02070309020205020404" pitchFamily="49" charset="0"/>
                <a:cs typeface="Courier New" panose="02070309020205020404" pitchFamily="49" charset="0"/>
              </a:rPr>
              <a:t>4.2BSD Released</a:t>
            </a:r>
          </a:p>
        </p:txBody>
      </p:sp>
      <p:sp>
        <p:nvSpPr>
          <p:cNvPr id="27" name="Rectangle 26">
            <a:extLst>
              <a:ext uri="{FF2B5EF4-FFF2-40B4-BE49-F238E27FC236}">
                <a16:creationId xmlns:a16="http://schemas.microsoft.com/office/drawing/2014/main" id="{C0574797-AF5F-4664-98AF-269E434AE0C3}"/>
              </a:ext>
            </a:extLst>
          </p:cNvPr>
          <p:cNvSpPr/>
          <p:nvPr/>
        </p:nvSpPr>
        <p:spPr>
          <a:xfrm>
            <a:off x="663687" y="6059854"/>
            <a:ext cx="1268671" cy="646331"/>
          </a:xfrm>
          <a:prstGeom prst="rect">
            <a:avLst/>
          </a:prstGeom>
        </p:spPr>
        <p:txBody>
          <a:bodyPr wrap="square">
            <a:spAutoFit/>
          </a:bodyPr>
          <a:lstStyle/>
          <a:p>
            <a:pPr algn="ctr"/>
            <a:r>
              <a:rPr lang="en-US" sz="1200" b="1" dirty="0">
                <a:latin typeface="Courier New" panose="02070309020205020404" pitchFamily="49" charset="0"/>
                <a:cs typeface="Courier New" panose="02070309020205020404" pitchFamily="49" charset="0"/>
              </a:rPr>
              <a:t>1973</a:t>
            </a:r>
          </a:p>
          <a:p>
            <a:pPr algn="ctr"/>
            <a:r>
              <a:rPr lang="en-US" sz="1200" b="1" dirty="0">
                <a:latin typeface="Courier New" panose="02070309020205020404" pitchFamily="49" charset="0"/>
                <a:cs typeface="Courier New" panose="02070309020205020404" pitchFamily="49" charset="0"/>
              </a:rPr>
              <a:t>UNIX ported to C</a:t>
            </a:r>
          </a:p>
        </p:txBody>
      </p:sp>
      <p:sp>
        <p:nvSpPr>
          <p:cNvPr id="31" name="Rectangle 30">
            <a:extLst>
              <a:ext uri="{FF2B5EF4-FFF2-40B4-BE49-F238E27FC236}">
                <a16:creationId xmlns:a16="http://schemas.microsoft.com/office/drawing/2014/main" id="{6182F574-1592-4196-BBDE-8619C50E118B}"/>
              </a:ext>
            </a:extLst>
          </p:cNvPr>
          <p:cNvSpPr/>
          <p:nvPr/>
        </p:nvSpPr>
        <p:spPr>
          <a:xfrm>
            <a:off x="3743308" y="5779912"/>
            <a:ext cx="1025009" cy="646331"/>
          </a:xfrm>
          <a:prstGeom prst="rect">
            <a:avLst/>
          </a:prstGeom>
        </p:spPr>
        <p:txBody>
          <a:bodyPr wrap="square">
            <a:spAutoFit/>
          </a:bodyPr>
          <a:lstStyle/>
          <a:p>
            <a:pPr algn="ctr"/>
            <a:r>
              <a:rPr lang="en-US" sz="1200" b="1" dirty="0">
                <a:latin typeface="Courier New" panose="02070309020205020404" pitchFamily="49" charset="0"/>
                <a:cs typeface="Courier New" panose="02070309020205020404" pitchFamily="49" charset="0"/>
              </a:rPr>
              <a:t>1988 POSIX.1</a:t>
            </a:r>
          </a:p>
          <a:p>
            <a:pPr algn="ctr"/>
            <a:r>
              <a:rPr lang="en-US" sz="1200" b="1" dirty="0">
                <a:latin typeface="Courier New" panose="02070309020205020404" pitchFamily="49" charset="0"/>
                <a:cs typeface="Courier New" panose="02070309020205020404" pitchFamily="49" charset="0"/>
              </a:rPr>
              <a:t>Published</a:t>
            </a:r>
          </a:p>
        </p:txBody>
      </p:sp>
      <p:sp>
        <p:nvSpPr>
          <p:cNvPr id="63" name="Rectangle 62">
            <a:extLst>
              <a:ext uri="{FF2B5EF4-FFF2-40B4-BE49-F238E27FC236}">
                <a16:creationId xmlns:a16="http://schemas.microsoft.com/office/drawing/2014/main" id="{AC23B290-7D81-4149-9FF5-D91793A8271C}"/>
              </a:ext>
            </a:extLst>
          </p:cNvPr>
          <p:cNvSpPr/>
          <p:nvPr/>
        </p:nvSpPr>
        <p:spPr>
          <a:xfrm>
            <a:off x="4248386" y="3147425"/>
            <a:ext cx="1905362" cy="646331"/>
          </a:xfrm>
          <a:prstGeom prst="rect">
            <a:avLst/>
          </a:prstGeom>
        </p:spPr>
        <p:txBody>
          <a:bodyPr wrap="square">
            <a:spAutoFit/>
          </a:bodyPr>
          <a:lstStyle/>
          <a:p>
            <a:pPr algn="ctr"/>
            <a:r>
              <a:rPr lang="en-US" sz="1200" b="1" dirty="0">
                <a:latin typeface="Courier New" panose="02070309020205020404" pitchFamily="49" charset="0"/>
                <a:cs typeface="Courier New" panose="02070309020205020404" pitchFamily="49" charset="0"/>
              </a:rPr>
              <a:t>1991</a:t>
            </a:r>
          </a:p>
          <a:p>
            <a:pPr algn="ctr"/>
            <a:r>
              <a:rPr lang="en-US" sz="1200" b="1" dirty="0">
                <a:latin typeface="Courier New" panose="02070309020205020404" pitchFamily="49" charset="0"/>
                <a:cs typeface="Courier New" panose="02070309020205020404" pitchFamily="49" charset="0"/>
              </a:rPr>
              <a:t>First Linux Kernel Released 0.02</a:t>
            </a:r>
          </a:p>
        </p:txBody>
      </p:sp>
      <p:sp>
        <p:nvSpPr>
          <p:cNvPr id="67" name="Rectangle 66">
            <a:extLst>
              <a:ext uri="{FF2B5EF4-FFF2-40B4-BE49-F238E27FC236}">
                <a16:creationId xmlns:a16="http://schemas.microsoft.com/office/drawing/2014/main" id="{31C87C68-C725-49B6-95AD-9630CA9E1D54}"/>
              </a:ext>
            </a:extLst>
          </p:cNvPr>
          <p:cNvSpPr/>
          <p:nvPr/>
        </p:nvSpPr>
        <p:spPr>
          <a:xfrm>
            <a:off x="7229604" y="2956296"/>
            <a:ext cx="1953938" cy="646331"/>
          </a:xfrm>
          <a:prstGeom prst="rect">
            <a:avLst/>
          </a:prstGeom>
        </p:spPr>
        <p:txBody>
          <a:bodyPr wrap="square">
            <a:spAutoFit/>
          </a:bodyPr>
          <a:lstStyle/>
          <a:p>
            <a:pPr algn="ctr"/>
            <a:r>
              <a:rPr lang="en-US" sz="1200" b="1" dirty="0">
                <a:latin typeface="Courier New" panose="02070309020205020404" pitchFamily="49" charset="0"/>
                <a:cs typeface="Courier New" panose="02070309020205020404" pitchFamily="49" charset="0"/>
              </a:rPr>
              <a:t>2008</a:t>
            </a:r>
          </a:p>
          <a:p>
            <a:pPr algn="ctr"/>
            <a:r>
              <a:rPr lang="en-US" sz="1200" b="1" dirty="0">
                <a:latin typeface="Courier New" panose="02070309020205020404" pitchFamily="49" charset="0"/>
                <a:cs typeface="Courier New" panose="02070309020205020404" pitchFamily="49" charset="0"/>
              </a:rPr>
              <a:t>Ext4 File System</a:t>
            </a:r>
          </a:p>
          <a:p>
            <a:pPr algn="ctr"/>
            <a:r>
              <a:rPr lang="en-US" sz="1200" b="1" dirty="0">
                <a:latin typeface="Courier New" panose="02070309020205020404" pitchFamily="49" charset="0"/>
                <a:cs typeface="Courier New" panose="02070309020205020404" pitchFamily="49" charset="0"/>
              </a:rPr>
              <a:t>Linux Kernel 2.6.28</a:t>
            </a:r>
          </a:p>
        </p:txBody>
      </p:sp>
      <p:sp>
        <p:nvSpPr>
          <p:cNvPr id="253" name="Rectangle 252">
            <a:extLst>
              <a:ext uri="{FF2B5EF4-FFF2-40B4-BE49-F238E27FC236}">
                <a16:creationId xmlns:a16="http://schemas.microsoft.com/office/drawing/2014/main" id="{22A2BE3E-147C-4AAA-82B2-E9DDC9F5477E}"/>
              </a:ext>
            </a:extLst>
          </p:cNvPr>
          <p:cNvSpPr/>
          <p:nvPr/>
        </p:nvSpPr>
        <p:spPr>
          <a:xfrm>
            <a:off x="6476194" y="6059853"/>
            <a:ext cx="1944685" cy="646331"/>
          </a:xfrm>
          <a:prstGeom prst="rect">
            <a:avLst/>
          </a:prstGeom>
        </p:spPr>
        <p:txBody>
          <a:bodyPr wrap="square">
            <a:spAutoFit/>
          </a:bodyPr>
          <a:lstStyle/>
          <a:p>
            <a:pPr algn="ctr"/>
            <a:r>
              <a:rPr lang="en-US" sz="1200" b="1" dirty="0">
                <a:latin typeface="Courier New" panose="02070309020205020404" pitchFamily="49" charset="0"/>
                <a:cs typeface="Courier New" panose="02070309020205020404" pitchFamily="49" charset="0"/>
              </a:rPr>
              <a:t>2001</a:t>
            </a:r>
          </a:p>
          <a:p>
            <a:pPr algn="ctr"/>
            <a:r>
              <a:rPr lang="en-US" sz="1200" b="1" dirty="0">
                <a:latin typeface="Courier New" panose="02070309020205020404" pitchFamily="49" charset="0"/>
                <a:cs typeface="Courier New" panose="02070309020205020404" pitchFamily="49" charset="0"/>
              </a:rPr>
              <a:t>Ext3 File System</a:t>
            </a:r>
          </a:p>
          <a:p>
            <a:pPr algn="ctr"/>
            <a:r>
              <a:rPr lang="en-US" sz="1200" b="1" dirty="0">
                <a:latin typeface="Courier New" panose="02070309020205020404" pitchFamily="49" charset="0"/>
                <a:cs typeface="Courier New" panose="02070309020205020404" pitchFamily="49" charset="0"/>
              </a:rPr>
              <a:t>Linux Kernel 2.4.15</a:t>
            </a:r>
          </a:p>
        </p:txBody>
      </p:sp>
      <p:sp>
        <p:nvSpPr>
          <p:cNvPr id="254" name="Rectangle 253">
            <a:extLst>
              <a:ext uri="{FF2B5EF4-FFF2-40B4-BE49-F238E27FC236}">
                <a16:creationId xmlns:a16="http://schemas.microsoft.com/office/drawing/2014/main" id="{06033BA2-4C09-422C-AEC6-1434B23133C7}"/>
              </a:ext>
            </a:extLst>
          </p:cNvPr>
          <p:cNvSpPr/>
          <p:nvPr/>
        </p:nvSpPr>
        <p:spPr>
          <a:xfrm>
            <a:off x="5530327" y="2317330"/>
            <a:ext cx="1953938" cy="646331"/>
          </a:xfrm>
          <a:prstGeom prst="rect">
            <a:avLst/>
          </a:prstGeom>
        </p:spPr>
        <p:txBody>
          <a:bodyPr wrap="square">
            <a:spAutoFit/>
          </a:bodyPr>
          <a:lstStyle/>
          <a:p>
            <a:pPr algn="ctr"/>
            <a:r>
              <a:rPr lang="en-US" sz="1200" b="1" dirty="0">
                <a:latin typeface="Courier New" panose="02070309020205020404" pitchFamily="49" charset="0"/>
                <a:cs typeface="Courier New" panose="02070309020205020404" pitchFamily="49" charset="0"/>
              </a:rPr>
              <a:t>1993</a:t>
            </a:r>
          </a:p>
          <a:p>
            <a:pPr algn="ctr"/>
            <a:r>
              <a:rPr lang="en-US" sz="1200" b="1" dirty="0">
                <a:latin typeface="Courier New" panose="02070309020205020404" pitchFamily="49" charset="0"/>
                <a:cs typeface="Courier New" panose="02070309020205020404" pitchFamily="49" charset="0"/>
              </a:rPr>
              <a:t>Ext2 File System</a:t>
            </a:r>
          </a:p>
          <a:p>
            <a:pPr algn="ctr"/>
            <a:r>
              <a:rPr lang="en-US" sz="1200" b="1" dirty="0">
                <a:latin typeface="Courier New" panose="02070309020205020404" pitchFamily="49" charset="0"/>
                <a:cs typeface="Courier New" panose="02070309020205020404" pitchFamily="49" charset="0"/>
              </a:rPr>
              <a:t>Linux kernel 0.99</a:t>
            </a:r>
          </a:p>
        </p:txBody>
      </p:sp>
      <p:pic>
        <p:nvPicPr>
          <p:cNvPr id="5" name="Picture 4" descr="A stereo sitting on a counter&#10;&#10;Description automatically generated">
            <a:extLst>
              <a:ext uri="{FF2B5EF4-FFF2-40B4-BE49-F238E27FC236}">
                <a16:creationId xmlns:a16="http://schemas.microsoft.com/office/drawing/2014/main" id="{97764BF0-13A7-4594-B52C-1591311EB1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3551" y="614669"/>
            <a:ext cx="1936899" cy="1786790"/>
          </a:xfrm>
          <a:prstGeom prst="rect">
            <a:avLst/>
          </a:prstGeom>
        </p:spPr>
      </p:pic>
    </p:spTree>
    <p:extLst>
      <p:ext uri="{BB962C8B-B14F-4D97-AF65-F5344CB8AC3E}">
        <p14:creationId xmlns:p14="http://schemas.microsoft.com/office/powerpoint/2010/main" val="25678422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1"/>
            <a:ext cx="8140148" cy="420692"/>
          </a:xfrm>
          <a:prstGeom prst="rect">
            <a:avLst/>
          </a:prstGeom>
          <a:noFill/>
          <a:ln>
            <a:noFill/>
          </a:ln>
        </p:spPr>
        <p:txBody>
          <a:bodyPr lIns="90000" tIns="45000" rIns="90000" bIns="45000" anchor="ctr"/>
          <a:lstStyle/>
          <a:p>
            <a:pPr algn="ctr">
              <a:lnSpc>
                <a:spcPct val="100000"/>
              </a:lnSpc>
            </a:pPr>
            <a:r>
              <a:rPr lang="en-US" sz="2600" b="1" dirty="0">
                <a:latin typeface="Courier New" panose="02070309020205020404" pitchFamily="49" charset="0"/>
                <a:cs typeface="Courier New" panose="02070309020205020404" pitchFamily="49" charset="0"/>
              </a:rPr>
              <a:t>Directory Listing</a:t>
            </a:r>
            <a:endParaRPr sz="2600" dirty="0">
              <a:latin typeface="Courier New" panose="02070309020205020404" pitchFamily="49" charset="0"/>
              <a:cs typeface="Courier New" panose="02070309020205020404" pitchFamily="49" charset="0"/>
            </a:endParaRPr>
          </a:p>
        </p:txBody>
      </p:sp>
      <p:sp>
        <p:nvSpPr>
          <p:cNvPr id="7" name="CustomShape 1">
            <a:extLst>
              <a:ext uri="{FF2B5EF4-FFF2-40B4-BE49-F238E27FC236}">
                <a16:creationId xmlns:a16="http://schemas.microsoft.com/office/drawing/2014/main" id="{3C449E0E-CE6A-4774-8711-0F9A465CC9AF}"/>
              </a:ext>
            </a:extLst>
          </p:cNvPr>
          <p:cNvSpPr/>
          <p:nvPr/>
        </p:nvSpPr>
        <p:spPr>
          <a:xfrm>
            <a:off x="95897" y="682544"/>
            <a:ext cx="8850140" cy="2041802"/>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Unix and Linux operating systems were configured with multi-user systems in mind</a:t>
            </a:r>
          </a:p>
          <a:p>
            <a:endParaRPr lang="en-US"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When a new user is created on a system, permissions are created to allow and limit access to other system resources</a:t>
            </a:r>
          </a:p>
          <a:p>
            <a:endParaRPr lang="en-US"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Linux directory listing example:</a:t>
            </a:r>
          </a:p>
        </p:txBody>
      </p:sp>
      <p:pic>
        <p:nvPicPr>
          <p:cNvPr id="9" name="Picture 8">
            <a:extLst>
              <a:ext uri="{FF2B5EF4-FFF2-40B4-BE49-F238E27FC236}">
                <a16:creationId xmlns:a16="http://schemas.microsoft.com/office/drawing/2014/main" id="{F7B1C50A-4E3F-49CC-B5B4-31B4A23EADEE}"/>
              </a:ext>
            </a:extLst>
          </p:cNvPr>
          <p:cNvPicPr>
            <a:picLocks noChangeAspect="1"/>
          </p:cNvPicPr>
          <p:nvPr/>
        </p:nvPicPr>
        <p:blipFill rotWithShape="1">
          <a:blip r:embed="rId2"/>
          <a:srcRect t="17695" r="1004" b="2014"/>
          <a:stretch/>
        </p:blipFill>
        <p:spPr>
          <a:xfrm>
            <a:off x="1079933" y="3569422"/>
            <a:ext cx="6913996" cy="1847603"/>
          </a:xfrm>
          <a:prstGeom prst="rect">
            <a:avLst/>
          </a:prstGeom>
        </p:spPr>
      </p:pic>
      <p:sp>
        <p:nvSpPr>
          <p:cNvPr id="13" name="Rectangle 12">
            <a:extLst>
              <a:ext uri="{FF2B5EF4-FFF2-40B4-BE49-F238E27FC236}">
                <a16:creationId xmlns:a16="http://schemas.microsoft.com/office/drawing/2014/main" id="{18884DAC-CC66-4C57-A9DC-7EE602B5B383}"/>
              </a:ext>
            </a:extLst>
          </p:cNvPr>
          <p:cNvSpPr/>
          <p:nvPr/>
        </p:nvSpPr>
        <p:spPr>
          <a:xfrm>
            <a:off x="1089360" y="3230003"/>
            <a:ext cx="1106898" cy="2177592"/>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8B25217-B889-45D2-829B-BCEE494593DC}"/>
              </a:ext>
            </a:extLst>
          </p:cNvPr>
          <p:cNvSpPr txBox="1"/>
          <p:nvPr/>
        </p:nvSpPr>
        <p:spPr>
          <a:xfrm>
            <a:off x="1308420" y="3267712"/>
            <a:ext cx="678391" cy="338554"/>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Mode</a:t>
            </a:r>
          </a:p>
        </p:txBody>
      </p:sp>
      <p:sp>
        <p:nvSpPr>
          <p:cNvPr id="16" name="Rectangle 15">
            <a:extLst>
              <a:ext uri="{FF2B5EF4-FFF2-40B4-BE49-F238E27FC236}">
                <a16:creationId xmlns:a16="http://schemas.microsoft.com/office/drawing/2014/main" id="{AB50B4E3-AFF2-4560-907A-C25716EA3483}"/>
              </a:ext>
            </a:extLst>
          </p:cNvPr>
          <p:cNvSpPr/>
          <p:nvPr/>
        </p:nvSpPr>
        <p:spPr>
          <a:xfrm>
            <a:off x="2582944" y="3230003"/>
            <a:ext cx="898317" cy="2177592"/>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C7FB0A0-39B5-46DC-9516-C12E6B125984}"/>
              </a:ext>
            </a:extLst>
          </p:cNvPr>
          <p:cNvSpPr txBox="1"/>
          <p:nvPr/>
        </p:nvSpPr>
        <p:spPr>
          <a:xfrm>
            <a:off x="2642658" y="3268472"/>
            <a:ext cx="801823" cy="338554"/>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Owner</a:t>
            </a:r>
          </a:p>
        </p:txBody>
      </p:sp>
      <p:sp>
        <p:nvSpPr>
          <p:cNvPr id="18" name="Rectangle 17">
            <a:extLst>
              <a:ext uri="{FF2B5EF4-FFF2-40B4-BE49-F238E27FC236}">
                <a16:creationId xmlns:a16="http://schemas.microsoft.com/office/drawing/2014/main" id="{DAB2944C-6C63-41F1-86CE-5CF8EF1C72CE}"/>
              </a:ext>
            </a:extLst>
          </p:cNvPr>
          <p:cNvSpPr/>
          <p:nvPr/>
        </p:nvSpPr>
        <p:spPr>
          <a:xfrm>
            <a:off x="3560753" y="3230054"/>
            <a:ext cx="892395" cy="2177592"/>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306DDFA-C36D-4273-8A5A-E9842DF7F14E}"/>
              </a:ext>
            </a:extLst>
          </p:cNvPr>
          <p:cNvSpPr txBox="1"/>
          <p:nvPr/>
        </p:nvSpPr>
        <p:spPr>
          <a:xfrm>
            <a:off x="3613617" y="3268523"/>
            <a:ext cx="801823" cy="338554"/>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Group</a:t>
            </a:r>
          </a:p>
        </p:txBody>
      </p:sp>
      <p:sp>
        <p:nvSpPr>
          <p:cNvPr id="20" name="Rectangle 19">
            <a:extLst>
              <a:ext uri="{FF2B5EF4-FFF2-40B4-BE49-F238E27FC236}">
                <a16:creationId xmlns:a16="http://schemas.microsoft.com/office/drawing/2014/main" id="{9673A02C-F407-41CC-9103-FDF86031A0B2}"/>
              </a:ext>
            </a:extLst>
          </p:cNvPr>
          <p:cNvSpPr/>
          <p:nvPr/>
        </p:nvSpPr>
        <p:spPr>
          <a:xfrm>
            <a:off x="4496586" y="3230003"/>
            <a:ext cx="617362" cy="2177592"/>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748FAAD-ACF9-4349-854A-C1F66BA9192B}"/>
              </a:ext>
            </a:extLst>
          </p:cNvPr>
          <p:cNvSpPr txBox="1"/>
          <p:nvPr/>
        </p:nvSpPr>
        <p:spPr>
          <a:xfrm>
            <a:off x="4494557" y="3149035"/>
            <a:ext cx="614271" cy="523220"/>
          </a:xfrm>
          <a:prstGeom prst="rect">
            <a:avLst/>
          </a:prstGeom>
          <a:noFill/>
        </p:spPr>
        <p:txBody>
          <a:bodyPr wrap="none" rtlCol="0">
            <a:spAutoFit/>
          </a:bodyPr>
          <a:lstStyle/>
          <a:p>
            <a:pPr algn="ctr"/>
            <a:r>
              <a:rPr lang="en-US" sz="1400" b="1" dirty="0">
                <a:latin typeface="Courier New" panose="02070309020205020404" pitchFamily="49" charset="0"/>
                <a:cs typeface="Courier New" panose="02070309020205020404" pitchFamily="49" charset="0"/>
              </a:rPr>
              <a:t>File</a:t>
            </a:r>
          </a:p>
          <a:p>
            <a:pPr algn="ctr"/>
            <a:r>
              <a:rPr lang="en-US" sz="1400" b="1" dirty="0">
                <a:latin typeface="Courier New" panose="02070309020205020404" pitchFamily="49" charset="0"/>
                <a:cs typeface="Courier New" panose="02070309020205020404" pitchFamily="49" charset="0"/>
              </a:rPr>
              <a:t>Size</a:t>
            </a:r>
          </a:p>
        </p:txBody>
      </p:sp>
      <p:sp>
        <p:nvSpPr>
          <p:cNvPr id="22" name="Rectangle 21">
            <a:extLst>
              <a:ext uri="{FF2B5EF4-FFF2-40B4-BE49-F238E27FC236}">
                <a16:creationId xmlns:a16="http://schemas.microsoft.com/office/drawing/2014/main" id="{455FC30D-60EE-4E9B-85A5-CC70EC38FC02}"/>
              </a:ext>
            </a:extLst>
          </p:cNvPr>
          <p:cNvSpPr/>
          <p:nvPr/>
        </p:nvSpPr>
        <p:spPr>
          <a:xfrm>
            <a:off x="5172991" y="3230003"/>
            <a:ext cx="1322077" cy="2177592"/>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3FAA04-A781-4F54-A3D3-2CD2FF4FBD90}"/>
              </a:ext>
            </a:extLst>
          </p:cNvPr>
          <p:cNvSpPr/>
          <p:nvPr/>
        </p:nvSpPr>
        <p:spPr>
          <a:xfrm>
            <a:off x="6572966" y="3230003"/>
            <a:ext cx="1420963" cy="2177592"/>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832E190-3EB2-43F2-9405-28E9AB41B029}"/>
              </a:ext>
            </a:extLst>
          </p:cNvPr>
          <p:cNvSpPr txBox="1"/>
          <p:nvPr/>
        </p:nvSpPr>
        <p:spPr>
          <a:xfrm>
            <a:off x="5317993" y="3149035"/>
            <a:ext cx="1043877" cy="523220"/>
          </a:xfrm>
          <a:prstGeom prst="rect">
            <a:avLst/>
          </a:prstGeom>
          <a:noFill/>
        </p:spPr>
        <p:txBody>
          <a:bodyPr wrap="none" rtlCol="0">
            <a:spAutoFit/>
          </a:bodyPr>
          <a:lstStyle/>
          <a:p>
            <a:pPr algn="ctr"/>
            <a:r>
              <a:rPr lang="en-US" sz="1400" b="1" dirty="0">
                <a:latin typeface="Courier New" panose="02070309020205020404" pitchFamily="49" charset="0"/>
                <a:cs typeface="Courier New" panose="02070309020205020404" pitchFamily="49" charset="0"/>
              </a:rPr>
              <a:t>Time</a:t>
            </a:r>
          </a:p>
          <a:p>
            <a:pPr algn="ctr"/>
            <a:r>
              <a:rPr lang="en-US" sz="1400" b="1" dirty="0">
                <a:latin typeface="Courier New" panose="02070309020205020404" pitchFamily="49" charset="0"/>
                <a:cs typeface="Courier New" panose="02070309020205020404" pitchFamily="49" charset="0"/>
              </a:rPr>
              <a:t>Modified</a:t>
            </a:r>
          </a:p>
        </p:txBody>
      </p:sp>
      <p:sp>
        <p:nvSpPr>
          <p:cNvPr id="25" name="TextBox 24">
            <a:extLst>
              <a:ext uri="{FF2B5EF4-FFF2-40B4-BE49-F238E27FC236}">
                <a16:creationId xmlns:a16="http://schemas.microsoft.com/office/drawing/2014/main" id="{7C16CA5B-6EEB-428E-B6C0-E5AB576A82C2}"/>
              </a:ext>
            </a:extLst>
          </p:cNvPr>
          <p:cNvSpPr txBox="1"/>
          <p:nvPr/>
        </p:nvSpPr>
        <p:spPr>
          <a:xfrm>
            <a:off x="6697388" y="3280446"/>
            <a:ext cx="1172117" cy="338554"/>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Filename</a:t>
            </a:r>
          </a:p>
        </p:txBody>
      </p:sp>
    </p:spTree>
    <p:extLst>
      <p:ext uri="{BB962C8B-B14F-4D97-AF65-F5344CB8AC3E}">
        <p14:creationId xmlns:p14="http://schemas.microsoft.com/office/powerpoint/2010/main" val="15967350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286DFE8-74D1-426A-8D9D-76CB8C376C3E}"/>
              </a:ext>
            </a:extLst>
          </p:cNvPr>
          <p:cNvCxnSpPr>
            <a:cxnSpLocks/>
          </p:cNvCxnSpPr>
          <p:nvPr/>
        </p:nvCxnSpPr>
        <p:spPr>
          <a:xfrm>
            <a:off x="1121791" y="2682435"/>
            <a:ext cx="2484446" cy="5053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EF36395-0D7E-44F2-906D-BBDB82523C9A}"/>
              </a:ext>
            </a:extLst>
          </p:cNvPr>
          <p:cNvCxnSpPr>
            <a:cxnSpLocks/>
          </p:cNvCxnSpPr>
          <p:nvPr/>
        </p:nvCxnSpPr>
        <p:spPr>
          <a:xfrm>
            <a:off x="2079272" y="2657688"/>
            <a:ext cx="3131426" cy="530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2" name="CustomShape 2"/>
          <p:cNvSpPr/>
          <p:nvPr/>
        </p:nvSpPr>
        <p:spPr>
          <a:xfrm>
            <a:off x="501926" y="40789"/>
            <a:ext cx="8140148" cy="420692"/>
          </a:xfrm>
          <a:prstGeom prst="rect">
            <a:avLst/>
          </a:prstGeom>
          <a:noFill/>
          <a:ln>
            <a:noFill/>
          </a:ln>
        </p:spPr>
        <p:txBody>
          <a:bodyPr lIns="90000" tIns="45000" rIns="90000" bIns="45000" anchor="ctr"/>
          <a:lstStyle/>
          <a:p>
            <a:pPr algn="ctr">
              <a:lnSpc>
                <a:spcPct val="100000"/>
              </a:lnSpc>
            </a:pPr>
            <a:r>
              <a:rPr lang="en-US" sz="2600" b="1" dirty="0">
                <a:latin typeface="Courier New" panose="02070309020205020404" pitchFamily="49" charset="0"/>
                <a:cs typeface="Courier New" panose="02070309020205020404" pitchFamily="49" charset="0"/>
              </a:rPr>
              <a:t>Linux Mode</a:t>
            </a:r>
            <a:endParaRPr sz="2600" dirty="0">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DF99F875-4359-4B42-87B9-53C40B1F59D4}"/>
              </a:ext>
            </a:extLst>
          </p:cNvPr>
          <p:cNvPicPr>
            <a:picLocks noChangeAspect="1"/>
          </p:cNvPicPr>
          <p:nvPr/>
        </p:nvPicPr>
        <p:blipFill rotWithShape="1">
          <a:blip r:embed="rId2"/>
          <a:srcRect t="17695" r="84016" b="2014"/>
          <a:stretch/>
        </p:blipFill>
        <p:spPr>
          <a:xfrm>
            <a:off x="3606237" y="3187770"/>
            <a:ext cx="1623316" cy="2686712"/>
          </a:xfrm>
          <a:prstGeom prst="rect">
            <a:avLst/>
          </a:prstGeom>
        </p:spPr>
      </p:pic>
      <p:pic>
        <p:nvPicPr>
          <p:cNvPr id="29" name="Picture 28">
            <a:extLst>
              <a:ext uri="{FF2B5EF4-FFF2-40B4-BE49-F238E27FC236}">
                <a16:creationId xmlns:a16="http://schemas.microsoft.com/office/drawing/2014/main" id="{E39FF13E-C92F-4AFB-AF23-446176869ED3}"/>
              </a:ext>
            </a:extLst>
          </p:cNvPr>
          <p:cNvPicPr>
            <a:picLocks noChangeAspect="1"/>
          </p:cNvPicPr>
          <p:nvPr/>
        </p:nvPicPr>
        <p:blipFill rotWithShape="1">
          <a:blip r:embed="rId2"/>
          <a:srcRect t="17695" r="1004" b="2014"/>
          <a:stretch/>
        </p:blipFill>
        <p:spPr>
          <a:xfrm>
            <a:off x="1117640" y="853689"/>
            <a:ext cx="6913996" cy="1847603"/>
          </a:xfrm>
          <a:prstGeom prst="rect">
            <a:avLst/>
          </a:prstGeom>
        </p:spPr>
      </p:pic>
      <p:sp>
        <p:nvSpPr>
          <p:cNvPr id="30" name="Rectangle 29">
            <a:extLst>
              <a:ext uri="{FF2B5EF4-FFF2-40B4-BE49-F238E27FC236}">
                <a16:creationId xmlns:a16="http://schemas.microsoft.com/office/drawing/2014/main" id="{DC44D6F5-895D-4AD0-9DAD-D2C2DE2A56D2}"/>
              </a:ext>
            </a:extLst>
          </p:cNvPr>
          <p:cNvSpPr/>
          <p:nvPr/>
        </p:nvSpPr>
        <p:spPr>
          <a:xfrm>
            <a:off x="1127067" y="514270"/>
            <a:ext cx="1106898" cy="2177592"/>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769164B-FBF7-4C32-9A44-ACA6F8A9E496}"/>
              </a:ext>
            </a:extLst>
          </p:cNvPr>
          <p:cNvSpPr txBox="1"/>
          <p:nvPr/>
        </p:nvSpPr>
        <p:spPr>
          <a:xfrm>
            <a:off x="1346127" y="551979"/>
            <a:ext cx="678391" cy="338554"/>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Mode</a:t>
            </a:r>
          </a:p>
        </p:txBody>
      </p:sp>
      <p:sp>
        <p:nvSpPr>
          <p:cNvPr id="32" name="Rectangle 31">
            <a:extLst>
              <a:ext uri="{FF2B5EF4-FFF2-40B4-BE49-F238E27FC236}">
                <a16:creationId xmlns:a16="http://schemas.microsoft.com/office/drawing/2014/main" id="{97FC947B-F444-4B9B-A992-AC5F5320C98B}"/>
              </a:ext>
            </a:extLst>
          </p:cNvPr>
          <p:cNvSpPr/>
          <p:nvPr/>
        </p:nvSpPr>
        <p:spPr>
          <a:xfrm>
            <a:off x="2620651" y="514270"/>
            <a:ext cx="898317" cy="2177592"/>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68CCE4C4-9A87-4BA4-B703-4466793351FC}"/>
              </a:ext>
            </a:extLst>
          </p:cNvPr>
          <p:cNvSpPr txBox="1"/>
          <p:nvPr/>
        </p:nvSpPr>
        <p:spPr>
          <a:xfrm>
            <a:off x="2680365" y="552739"/>
            <a:ext cx="801823" cy="338554"/>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Owner</a:t>
            </a:r>
          </a:p>
        </p:txBody>
      </p:sp>
      <p:sp>
        <p:nvSpPr>
          <p:cNvPr id="34" name="Rectangle 33">
            <a:extLst>
              <a:ext uri="{FF2B5EF4-FFF2-40B4-BE49-F238E27FC236}">
                <a16:creationId xmlns:a16="http://schemas.microsoft.com/office/drawing/2014/main" id="{17A0CADC-EF67-4F66-A77F-91AF90ADFE76}"/>
              </a:ext>
            </a:extLst>
          </p:cNvPr>
          <p:cNvSpPr/>
          <p:nvPr/>
        </p:nvSpPr>
        <p:spPr>
          <a:xfrm>
            <a:off x="3598460" y="514321"/>
            <a:ext cx="892395" cy="2177592"/>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2358481A-C4D9-490D-B04B-93AB29900A45}"/>
              </a:ext>
            </a:extLst>
          </p:cNvPr>
          <p:cNvSpPr txBox="1"/>
          <p:nvPr/>
        </p:nvSpPr>
        <p:spPr>
          <a:xfrm>
            <a:off x="3651324" y="552790"/>
            <a:ext cx="801823" cy="338554"/>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Group</a:t>
            </a:r>
          </a:p>
        </p:txBody>
      </p:sp>
      <p:sp>
        <p:nvSpPr>
          <p:cNvPr id="36" name="Rectangle 35">
            <a:extLst>
              <a:ext uri="{FF2B5EF4-FFF2-40B4-BE49-F238E27FC236}">
                <a16:creationId xmlns:a16="http://schemas.microsoft.com/office/drawing/2014/main" id="{EF2FCFEB-F207-4F0F-9FB6-F8D4B4A11F4F}"/>
              </a:ext>
            </a:extLst>
          </p:cNvPr>
          <p:cNvSpPr/>
          <p:nvPr/>
        </p:nvSpPr>
        <p:spPr>
          <a:xfrm>
            <a:off x="4534293" y="514270"/>
            <a:ext cx="617362" cy="2177592"/>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63547EA-51A0-4112-B70C-C58F1C7FC684}"/>
              </a:ext>
            </a:extLst>
          </p:cNvPr>
          <p:cNvSpPr txBox="1"/>
          <p:nvPr/>
        </p:nvSpPr>
        <p:spPr>
          <a:xfrm>
            <a:off x="4532264" y="433302"/>
            <a:ext cx="614271" cy="523220"/>
          </a:xfrm>
          <a:prstGeom prst="rect">
            <a:avLst/>
          </a:prstGeom>
          <a:noFill/>
        </p:spPr>
        <p:txBody>
          <a:bodyPr wrap="none" rtlCol="0">
            <a:spAutoFit/>
          </a:bodyPr>
          <a:lstStyle/>
          <a:p>
            <a:pPr algn="ctr"/>
            <a:r>
              <a:rPr lang="en-US" sz="1400" b="1" dirty="0">
                <a:latin typeface="Courier New" panose="02070309020205020404" pitchFamily="49" charset="0"/>
                <a:cs typeface="Courier New" panose="02070309020205020404" pitchFamily="49" charset="0"/>
              </a:rPr>
              <a:t>File</a:t>
            </a:r>
          </a:p>
          <a:p>
            <a:pPr algn="ctr"/>
            <a:r>
              <a:rPr lang="en-US" sz="1400" b="1" dirty="0">
                <a:latin typeface="Courier New" panose="02070309020205020404" pitchFamily="49" charset="0"/>
                <a:cs typeface="Courier New" panose="02070309020205020404" pitchFamily="49" charset="0"/>
              </a:rPr>
              <a:t>Size</a:t>
            </a:r>
          </a:p>
        </p:txBody>
      </p:sp>
      <p:sp>
        <p:nvSpPr>
          <p:cNvPr id="38" name="Rectangle 37">
            <a:extLst>
              <a:ext uri="{FF2B5EF4-FFF2-40B4-BE49-F238E27FC236}">
                <a16:creationId xmlns:a16="http://schemas.microsoft.com/office/drawing/2014/main" id="{8AC684E2-728D-4009-8F32-A67E9A42C821}"/>
              </a:ext>
            </a:extLst>
          </p:cNvPr>
          <p:cNvSpPr/>
          <p:nvPr/>
        </p:nvSpPr>
        <p:spPr>
          <a:xfrm>
            <a:off x="5210698" y="514270"/>
            <a:ext cx="1322077" cy="2177592"/>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8B794DB-CD41-4469-808B-B74F3D4C56A5}"/>
              </a:ext>
            </a:extLst>
          </p:cNvPr>
          <p:cNvSpPr/>
          <p:nvPr/>
        </p:nvSpPr>
        <p:spPr>
          <a:xfrm>
            <a:off x="6610673" y="514270"/>
            <a:ext cx="1420963" cy="2177592"/>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87BDE85-C750-4AEE-94A6-DC2ED5D3FDB8}"/>
              </a:ext>
            </a:extLst>
          </p:cNvPr>
          <p:cNvSpPr txBox="1"/>
          <p:nvPr/>
        </p:nvSpPr>
        <p:spPr>
          <a:xfrm>
            <a:off x="5355700" y="433302"/>
            <a:ext cx="1043877" cy="523220"/>
          </a:xfrm>
          <a:prstGeom prst="rect">
            <a:avLst/>
          </a:prstGeom>
          <a:noFill/>
        </p:spPr>
        <p:txBody>
          <a:bodyPr wrap="none" rtlCol="0">
            <a:spAutoFit/>
          </a:bodyPr>
          <a:lstStyle/>
          <a:p>
            <a:pPr algn="ctr"/>
            <a:r>
              <a:rPr lang="en-US" sz="1400" b="1" dirty="0">
                <a:latin typeface="Courier New" panose="02070309020205020404" pitchFamily="49" charset="0"/>
                <a:cs typeface="Courier New" panose="02070309020205020404" pitchFamily="49" charset="0"/>
              </a:rPr>
              <a:t>Time</a:t>
            </a:r>
          </a:p>
          <a:p>
            <a:pPr algn="ctr"/>
            <a:r>
              <a:rPr lang="en-US" sz="1400" b="1" dirty="0">
                <a:latin typeface="Courier New" panose="02070309020205020404" pitchFamily="49" charset="0"/>
                <a:cs typeface="Courier New" panose="02070309020205020404" pitchFamily="49" charset="0"/>
              </a:rPr>
              <a:t>Modified</a:t>
            </a:r>
          </a:p>
        </p:txBody>
      </p:sp>
      <p:sp>
        <p:nvSpPr>
          <p:cNvPr id="41" name="TextBox 40">
            <a:extLst>
              <a:ext uri="{FF2B5EF4-FFF2-40B4-BE49-F238E27FC236}">
                <a16:creationId xmlns:a16="http://schemas.microsoft.com/office/drawing/2014/main" id="{00CBB2A2-0FE9-4E3E-8873-991328FF0EF1}"/>
              </a:ext>
            </a:extLst>
          </p:cNvPr>
          <p:cNvSpPr txBox="1"/>
          <p:nvPr/>
        </p:nvSpPr>
        <p:spPr>
          <a:xfrm>
            <a:off x="6735095" y="564713"/>
            <a:ext cx="1172117" cy="338554"/>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Filename</a:t>
            </a:r>
          </a:p>
        </p:txBody>
      </p:sp>
      <p:sp>
        <p:nvSpPr>
          <p:cNvPr id="43" name="Rectangle 42">
            <a:extLst>
              <a:ext uri="{FF2B5EF4-FFF2-40B4-BE49-F238E27FC236}">
                <a16:creationId xmlns:a16="http://schemas.microsoft.com/office/drawing/2014/main" id="{A77374E5-AF75-45C1-8572-75914D78ABEC}"/>
              </a:ext>
            </a:extLst>
          </p:cNvPr>
          <p:cNvSpPr/>
          <p:nvPr/>
        </p:nvSpPr>
        <p:spPr>
          <a:xfrm>
            <a:off x="3619816" y="3197574"/>
            <a:ext cx="179186" cy="2676908"/>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6B1B0A7-261E-49DB-9A69-238982D59557}"/>
              </a:ext>
            </a:extLst>
          </p:cNvPr>
          <p:cNvSpPr/>
          <p:nvPr/>
        </p:nvSpPr>
        <p:spPr>
          <a:xfrm>
            <a:off x="3812582" y="3197573"/>
            <a:ext cx="467188" cy="2686711"/>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C0177FE-5203-407D-82CD-5893F2CA8CEE}"/>
              </a:ext>
            </a:extLst>
          </p:cNvPr>
          <p:cNvSpPr/>
          <p:nvPr/>
        </p:nvSpPr>
        <p:spPr>
          <a:xfrm>
            <a:off x="4285496" y="3199141"/>
            <a:ext cx="467188" cy="2686711"/>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2F0C4C7-57DA-480C-B5EE-D04C7ADC49DF}"/>
              </a:ext>
            </a:extLst>
          </p:cNvPr>
          <p:cNvSpPr/>
          <p:nvPr/>
        </p:nvSpPr>
        <p:spPr>
          <a:xfrm>
            <a:off x="4762365" y="3197573"/>
            <a:ext cx="448333" cy="2686711"/>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3FDA3D7-076A-4D82-AD2F-F688DC32413B}"/>
              </a:ext>
            </a:extLst>
          </p:cNvPr>
          <p:cNvSpPr txBox="1"/>
          <p:nvPr/>
        </p:nvSpPr>
        <p:spPr>
          <a:xfrm>
            <a:off x="1152104" y="6004311"/>
            <a:ext cx="1425390" cy="369332"/>
          </a:xfrm>
          <a:prstGeom prst="rect">
            <a:avLst/>
          </a:prstGeom>
          <a:noFill/>
        </p:spPr>
        <p:txBody>
          <a:bodyPr wrap="none" rtlCol="0">
            <a:spAutoFit/>
          </a:bodyPr>
          <a:lstStyle/>
          <a:p>
            <a:r>
              <a:rPr lang="en-US" b="1" dirty="0">
                <a:solidFill>
                  <a:srgbClr val="FF0000"/>
                </a:solidFill>
                <a:latin typeface="Courier New" panose="02070309020205020404" pitchFamily="49" charset="0"/>
                <a:cs typeface="Courier New" panose="02070309020205020404" pitchFamily="49" charset="0"/>
              </a:rPr>
              <a:t>File Type</a:t>
            </a:r>
          </a:p>
        </p:txBody>
      </p:sp>
      <p:sp>
        <p:nvSpPr>
          <p:cNvPr id="48" name="TextBox 47">
            <a:extLst>
              <a:ext uri="{FF2B5EF4-FFF2-40B4-BE49-F238E27FC236}">
                <a16:creationId xmlns:a16="http://schemas.microsoft.com/office/drawing/2014/main" id="{30DE4683-90C3-4019-A293-60679F5703F8}"/>
              </a:ext>
            </a:extLst>
          </p:cNvPr>
          <p:cNvSpPr txBox="1"/>
          <p:nvPr/>
        </p:nvSpPr>
        <p:spPr>
          <a:xfrm>
            <a:off x="600671" y="6426838"/>
            <a:ext cx="2528256" cy="369332"/>
          </a:xfrm>
          <a:prstGeom prst="rect">
            <a:avLst/>
          </a:prstGeom>
          <a:noFill/>
        </p:spPr>
        <p:txBody>
          <a:bodyPr wrap="none" rtlCol="0">
            <a:spAutoFit/>
          </a:bodyPr>
          <a:lstStyle/>
          <a:p>
            <a:r>
              <a:rPr lang="en-US" b="1" dirty="0">
                <a:solidFill>
                  <a:schemeClr val="accent6">
                    <a:lumMod val="75000"/>
                  </a:schemeClr>
                </a:solidFill>
                <a:latin typeface="Courier New" panose="02070309020205020404" pitchFamily="49" charset="0"/>
                <a:cs typeface="Courier New" panose="02070309020205020404" pitchFamily="49" charset="0"/>
              </a:rPr>
              <a:t>Owner Permissions</a:t>
            </a:r>
          </a:p>
        </p:txBody>
      </p:sp>
      <p:sp>
        <p:nvSpPr>
          <p:cNvPr id="49" name="TextBox 48">
            <a:extLst>
              <a:ext uri="{FF2B5EF4-FFF2-40B4-BE49-F238E27FC236}">
                <a16:creationId xmlns:a16="http://schemas.microsoft.com/office/drawing/2014/main" id="{3A91E462-7B5A-4F72-B79A-9D9D22B1C3F0}"/>
              </a:ext>
            </a:extLst>
          </p:cNvPr>
          <p:cNvSpPr txBox="1"/>
          <p:nvPr/>
        </p:nvSpPr>
        <p:spPr>
          <a:xfrm>
            <a:off x="5979874" y="6004311"/>
            <a:ext cx="2803973" cy="369332"/>
          </a:xfrm>
          <a:prstGeom prst="rect">
            <a:avLst/>
          </a:prstGeom>
          <a:noFill/>
        </p:spPr>
        <p:txBody>
          <a:bodyPr wrap="none" rtlCol="0">
            <a:spAutoFit/>
          </a:bodyPr>
          <a:lstStyle/>
          <a:p>
            <a:r>
              <a:rPr lang="en-US" b="1" dirty="0">
                <a:solidFill>
                  <a:srgbClr val="00B050"/>
                </a:solidFill>
                <a:latin typeface="Courier New" panose="02070309020205020404" pitchFamily="49" charset="0"/>
                <a:cs typeface="Courier New" panose="02070309020205020404" pitchFamily="49" charset="0"/>
              </a:rPr>
              <a:t>“World” Permissions</a:t>
            </a:r>
          </a:p>
        </p:txBody>
      </p:sp>
      <p:sp>
        <p:nvSpPr>
          <p:cNvPr id="50" name="TextBox 49">
            <a:extLst>
              <a:ext uri="{FF2B5EF4-FFF2-40B4-BE49-F238E27FC236}">
                <a16:creationId xmlns:a16="http://schemas.microsoft.com/office/drawing/2014/main" id="{8B102C75-B380-489B-A611-B9CFF5B34CA1}"/>
              </a:ext>
            </a:extLst>
          </p:cNvPr>
          <p:cNvSpPr txBox="1"/>
          <p:nvPr/>
        </p:nvSpPr>
        <p:spPr>
          <a:xfrm>
            <a:off x="5979874" y="6426893"/>
            <a:ext cx="2528256" cy="369332"/>
          </a:xfrm>
          <a:prstGeom prst="rect">
            <a:avLst/>
          </a:prstGeom>
          <a:noFill/>
        </p:spPr>
        <p:txBody>
          <a:bodyPr wrap="none" rtlCol="0">
            <a:spAutoFit/>
          </a:bodyPr>
          <a:lstStyle/>
          <a:p>
            <a:r>
              <a:rPr lang="en-US" b="1" dirty="0">
                <a:solidFill>
                  <a:srgbClr val="FFFF00"/>
                </a:solidFill>
                <a:latin typeface="Courier New" panose="02070309020205020404" pitchFamily="49" charset="0"/>
                <a:cs typeface="Courier New" panose="02070309020205020404" pitchFamily="49" charset="0"/>
              </a:rPr>
              <a:t>Group Permissions</a:t>
            </a:r>
          </a:p>
        </p:txBody>
      </p:sp>
      <p:cxnSp>
        <p:nvCxnSpPr>
          <p:cNvPr id="224" name="Straight Connector 223">
            <a:extLst>
              <a:ext uri="{FF2B5EF4-FFF2-40B4-BE49-F238E27FC236}">
                <a16:creationId xmlns:a16="http://schemas.microsoft.com/office/drawing/2014/main" id="{A84EB273-F6B6-42CB-955C-317B06E8B4E3}"/>
              </a:ext>
            </a:extLst>
          </p:cNvPr>
          <p:cNvCxnSpPr>
            <a:stCxn id="43" idx="2"/>
          </p:cNvCxnSpPr>
          <p:nvPr/>
        </p:nvCxnSpPr>
        <p:spPr>
          <a:xfrm>
            <a:off x="3709409" y="5874482"/>
            <a:ext cx="0" cy="31449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D8E8E4-D23B-43CF-BB91-BAD962E483BE}"/>
              </a:ext>
            </a:extLst>
          </p:cNvPr>
          <p:cNvCxnSpPr>
            <a:cxnSpLocks/>
          </p:cNvCxnSpPr>
          <p:nvPr/>
        </p:nvCxnSpPr>
        <p:spPr>
          <a:xfrm>
            <a:off x="4026361" y="5874857"/>
            <a:ext cx="0" cy="736647"/>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5F15EC-2A5A-4671-ABE5-D46EA244F66B}"/>
              </a:ext>
            </a:extLst>
          </p:cNvPr>
          <p:cNvCxnSpPr>
            <a:cxnSpLocks/>
          </p:cNvCxnSpPr>
          <p:nvPr/>
        </p:nvCxnSpPr>
        <p:spPr>
          <a:xfrm>
            <a:off x="4515909" y="5874481"/>
            <a:ext cx="16355" cy="737023"/>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5C0435-85A7-4B13-BA7C-AEEB51D30A22}"/>
              </a:ext>
            </a:extLst>
          </p:cNvPr>
          <p:cNvCxnSpPr/>
          <p:nvPr/>
        </p:nvCxnSpPr>
        <p:spPr>
          <a:xfrm>
            <a:off x="4986531" y="5884284"/>
            <a:ext cx="0" cy="314495"/>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8AAB650F-EDCA-4F7A-A3FF-A9316DD30C10}"/>
              </a:ext>
            </a:extLst>
          </p:cNvPr>
          <p:cNvCxnSpPr>
            <a:endCxn id="12" idx="3"/>
          </p:cNvCxnSpPr>
          <p:nvPr/>
        </p:nvCxnSpPr>
        <p:spPr>
          <a:xfrm flipH="1">
            <a:off x="2577494" y="6188976"/>
            <a:ext cx="1131915"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4A5DAAD9-5149-4B5F-9412-887A4E82D776}"/>
              </a:ext>
            </a:extLst>
          </p:cNvPr>
          <p:cNvCxnSpPr>
            <a:endCxn id="49" idx="1"/>
          </p:cNvCxnSpPr>
          <p:nvPr/>
        </p:nvCxnSpPr>
        <p:spPr>
          <a:xfrm>
            <a:off x="4986531" y="6188976"/>
            <a:ext cx="993343" cy="1"/>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B2C36631-BE61-429A-9808-31FE29B7334C}"/>
              </a:ext>
            </a:extLst>
          </p:cNvPr>
          <p:cNvCxnSpPr>
            <a:endCxn id="48" idx="3"/>
          </p:cNvCxnSpPr>
          <p:nvPr/>
        </p:nvCxnSpPr>
        <p:spPr>
          <a:xfrm flipH="1">
            <a:off x="3128927" y="6611504"/>
            <a:ext cx="897434"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4BFA587C-3E78-404D-AA33-8C8FD1D408DB}"/>
              </a:ext>
            </a:extLst>
          </p:cNvPr>
          <p:cNvCxnSpPr>
            <a:endCxn id="50" idx="1"/>
          </p:cNvCxnSpPr>
          <p:nvPr/>
        </p:nvCxnSpPr>
        <p:spPr>
          <a:xfrm>
            <a:off x="4515909" y="6611504"/>
            <a:ext cx="1463965" cy="55"/>
          </a:xfrm>
          <a:prstGeom prst="straightConnector1">
            <a:avLst/>
          </a:prstGeom>
          <a:ln w="254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50434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0B4159BA-2375-40CB-BEC4-34B73D49AE53}"/>
              </a:ext>
            </a:extLst>
          </p:cNvPr>
          <p:cNvCxnSpPr>
            <a:cxnSpLocks/>
            <a:stCxn id="57" idx="2"/>
            <a:endCxn id="46" idx="0"/>
          </p:cNvCxnSpPr>
          <p:nvPr/>
        </p:nvCxnSpPr>
        <p:spPr>
          <a:xfrm>
            <a:off x="4581897" y="1272783"/>
            <a:ext cx="3181" cy="112238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B7BEC3A-11A5-48EA-814C-2237C3783433}"/>
              </a:ext>
            </a:extLst>
          </p:cNvPr>
          <p:cNvCxnSpPr>
            <a:cxnSpLocks/>
            <a:stCxn id="57" idx="2"/>
            <a:endCxn id="44" idx="0"/>
          </p:cNvCxnSpPr>
          <p:nvPr/>
        </p:nvCxnSpPr>
        <p:spPr>
          <a:xfrm flipH="1">
            <a:off x="4112164" y="1272783"/>
            <a:ext cx="469733" cy="1120813"/>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A823FA1-BAF2-43B3-8776-17963AACB0AD}"/>
              </a:ext>
            </a:extLst>
          </p:cNvPr>
          <p:cNvCxnSpPr>
            <a:cxnSpLocks/>
            <a:stCxn id="57" idx="2"/>
            <a:endCxn id="47" idx="0"/>
          </p:cNvCxnSpPr>
          <p:nvPr/>
        </p:nvCxnSpPr>
        <p:spPr>
          <a:xfrm>
            <a:off x="4581897" y="1272783"/>
            <a:ext cx="470623" cy="1120813"/>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52" name="CustomShape 2"/>
          <p:cNvSpPr/>
          <p:nvPr/>
        </p:nvSpPr>
        <p:spPr>
          <a:xfrm>
            <a:off x="501926" y="40789"/>
            <a:ext cx="8140148" cy="420692"/>
          </a:xfrm>
          <a:prstGeom prst="rect">
            <a:avLst/>
          </a:prstGeom>
          <a:noFill/>
          <a:ln>
            <a:noFill/>
          </a:ln>
        </p:spPr>
        <p:txBody>
          <a:bodyPr lIns="90000" tIns="45000" rIns="90000" bIns="45000" anchor="ctr"/>
          <a:lstStyle/>
          <a:p>
            <a:pPr algn="ctr">
              <a:lnSpc>
                <a:spcPct val="100000"/>
              </a:lnSpc>
            </a:pPr>
            <a:r>
              <a:rPr lang="en-US" sz="2600" b="1" dirty="0">
                <a:latin typeface="Courier New" panose="02070309020205020404" pitchFamily="49" charset="0"/>
                <a:cs typeface="Courier New" panose="02070309020205020404" pitchFamily="49" charset="0"/>
              </a:rPr>
              <a:t>Linux Permissions</a:t>
            </a:r>
            <a:endParaRPr sz="2600" dirty="0">
              <a:latin typeface="Courier New" panose="02070309020205020404" pitchFamily="49" charset="0"/>
              <a:cs typeface="Courier New" panose="02070309020205020404" pitchFamily="49" charset="0"/>
            </a:endParaRPr>
          </a:p>
        </p:txBody>
      </p:sp>
      <p:pic>
        <p:nvPicPr>
          <p:cNvPr id="26" name="Picture 25">
            <a:extLst>
              <a:ext uri="{FF2B5EF4-FFF2-40B4-BE49-F238E27FC236}">
                <a16:creationId xmlns:a16="http://schemas.microsoft.com/office/drawing/2014/main" id="{DF99F875-4359-4B42-87B9-53C40B1F59D4}"/>
              </a:ext>
            </a:extLst>
          </p:cNvPr>
          <p:cNvPicPr>
            <a:picLocks noChangeAspect="1"/>
          </p:cNvPicPr>
          <p:nvPr/>
        </p:nvPicPr>
        <p:blipFill rotWithShape="1">
          <a:blip r:embed="rId2"/>
          <a:srcRect t="17695" r="84016" b="2014"/>
          <a:stretch/>
        </p:blipFill>
        <p:spPr>
          <a:xfrm>
            <a:off x="3672225" y="2383793"/>
            <a:ext cx="1623316" cy="2686712"/>
          </a:xfrm>
          <a:prstGeom prst="rect">
            <a:avLst/>
          </a:prstGeom>
        </p:spPr>
      </p:pic>
      <p:sp>
        <p:nvSpPr>
          <p:cNvPr id="43" name="Rectangle 42">
            <a:extLst>
              <a:ext uri="{FF2B5EF4-FFF2-40B4-BE49-F238E27FC236}">
                <a16:creationId xmlns:a16="http://schemas.microsoft.com/office/drawing/2014/main" id="{A77374E5-AF75-45C1-8572-75914D78ABEC}"/>
              </a:ext>
            </a:extLst>
          </p:cNvPr>
          <p:cNvSpPr/>
          <p:nvPr/>
        </p:nvSpPr>
        <p:spPr>
          <a:xfrm>
            <a:off x="3685804" y="2393597"/>
            <a:ext cx="179186" cy="2676908"/>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6B1B0A7-261E-49DB-9A69-238982D59557}"/>
              </a:ext>
            </a:extLst>
          </p:cNvPr>
          <p:cNvSpPr/>
          <p:nvPr/>
        </p:nvSpPr>
        <p:spPr>
          <a:xfrm>
            <a:off x="3878570" y="2393596"/>
            <a:ext cx="467188" cy="2686711"/>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C0177FE-5203-407D-82CD-5893F2CA8CEE}"/>
              </a:ext>
            </a:extLst>
          </p:cNvPr>
          <p:cNvSpPr/>
          <p:nvPr/>
        </p:nvSpPr>
        <p:spPr>
          <a:xfrm>
            <a:off x="4351484" y="2395164"/>
            <a:ext cx="467188" cy="2686711"/>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2F0C4C7-57DA-480C-B5EE-D04C7ADC49DF}"/>
              </a:ext>
            </a:extLst>
          </p:cNvPr>
          <p:cNvSpPr/>
          <p:nvPr/>
        </p:nvSpPr>
        <p:spPr>
          <a:xfrm>
            <a:off x="4828353" y="2393596"/>
            <a:ext cx="448333" cy="2686711"/>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3FDA3D7-076A-4D82-AD2F-F688DC32413B}"/>
              </a:ext>
            </a:extLst>
          </p:cNvPr>
          <p:cNvSpPr txBox="1"/>
          <p:nvPr/>
        </p:nvSpPr>
        <p:spPr>
          <a:xfrm>
            <a:off x="1218092" y="5200334"/>
            <a:ext cx="1425390" cy="369332"/>
          </a:xfrm>
          <a:prstGeom prst="rect">
            <a:avLst/>
          </a:prstGeom>
          <a:noFill/>
        </p:spPr>
        <p:txBody>
          <a:bodyPr wrap="none" rtlCol="0">
            <a:spAutoFit/>
          </a:bodyPr>
          <a:lstStyle/>
          <a:p>
            <a:r>
              <a:rPr lang="en-US" b="1" dirty="0">
                <a:solidFill>
                  <a:srgbClr val="FF0000"/>
                </a:solidFill>
                <a:latin typeface="Courier New" panose="02070309020205020404" pitchFamily="49" charset="0"/>
                <a:cs typeface="Courier New" panose="02070309020205020404" pitchFamily="49" charset="0"/>
              </a:rPr>
              <a:t>File Type</a:t>
            </a:r>
          </a:p>
        </p:txBody>
      </p:sp>
      <p:sp>
        <p:nvSpPr>
          <p:cNvPr id="48" name="TextBox 47">
            <a:extLst>
              <a:ext uri="{FF2B5EF4-FFF2-40B4-BE49-F238E27FC236}">
                <a16:creationId xmlns:a16="http://schemas.microsoft.com/office/drawing/2014/main" id="{30DE4683-90C3-4019-A293-60679F5703F8}"/>
              </a:ext>
            </a:extLst>
          </p:cNvPr>
          <p:cNvSpPr txBox="1"/>
          <p:nvPr/>
        </p:nvSpPr>
        <p:spPr>
          <a:xfrm>
            <a:off x="666659" y="5622861"/>
            <a:ext cx="2528256" cy="369332"/>
          </a:xfrm>
          <a:prstGeom prst="rect">
            <a:avLst/>
          </a:prstGeom>
          <a:noFill/>
        </p:spPr>
        <p:txBody>
          <a:bodyPr wrap="none" rtlCol="0">
            <a:spAutoFit/>
          </a:bodyPr>
          <a:lstStyle/>
          <a:p>
            <a:r>
              <a:rPr lang="en-US" b="1" dirty="0">
                <a:solidFill>
                  <a:schemeClr val="accent6">
                    <a:lumMod val="75000"/>
                  </a:schemeClr>
                </a:solidFill>
                <a:latin typeface="Courier New" panose="02070309020205020404" pitchFamily="49" charset="0"/>
                <a:cs typeface="Courier New" panose="02070309020205020404" pitchFamily="49" charset="0"/>
              </a:rPr>
              <a:t>Owner Permissions</a:t>
            </a:r>
          </a:p>
        </p:txBody>
      </p:sp>
      <p:sp>
        <p:nvSpPr>
          <p:cNvPr id="49" name="TextBox 48">
            <a:extLst>
              <a:ext uri="{FF2B5EF4-FFF2-40B4-BE49-F238E27FC236}">
                <a16:creationId xmlns:a16="http://schemas.microsoft.com/office/drawing/2014/main" id="{3A91E462-7B5A-4F72-B79A-9D9D22B1C3F0}"/>
              </a:ext>
            </a:extLst>
          </p:cNvPr>
          <p:cNvSpPr txBox="1"/>
          <p:nvPr/>
        </p:nvSpPr>
        <p:spPr>
          <a:xfrm>
            <a:off x="6045862" y="5200334"/>
            <a:ext cx="2803973" cy="369332"/>
          </a:xfrm>
          <a:prstGeom prst="rect">
            <a:avLst/>
          </a:prstGeom>
          <a:noFill/>
        </p:spPr>
        <p:txBody>
          <a:bodyPr wrap="none" rtlCol="0">
            <a:spAutoFit/>
          </a:bodyPr>
          <a:lstStyle/>
          <a:p>
            <a:r>
              <a:rPr lang="en-US" b="1" dirty="0">
                <a:solidFill>
                  <a:srgbClr val="00B050"/>
                </a:solidFill>
                <a:latin typeface="Courier New" panose="02070309020205020404" pitchFamily="49" charset="0"/>
                <a:cs typeface="Courier New" panose="02070309020205020404" pitchFamily="49" charset="0"/>
              </a:rPr>
              <a:t>“World” Permissions</a:t>
            </a:r>
          </a:p>
        </p:txBody>
      </p:sp>
      <p:sp>
        <p:nvSpPr>
          <p:cNvPr id="50" name="TextBox 49">
            <a:extLst>
              <a:ext uri="{FF2B5EF4-FFF2-40B4-BE49-F238E27FC236}">
                <a16:creationId xmlns:a16="http://schemas.microsoft.com/office/drawing/2014/main" id="{8B102C75-B380-489B-A611-B9CFF5B34CA1}"/>
              </a:ext>
            </a:extLst>
          </p:cNvPr>
          <p:cNvSpPr txBox="1"/>
          <p:nvPr/>
        </p:nvSpPr>
        <p:spPr>
          <a:xfrm>
            <a:off x="6045862" y="5622916"/>
            <a:ext cx="2528256" cy="369332"/>
          </a:xfrm>
          <a:prstGeom prst="rect">
            <a:avLst/>
          </a:prstGeom>
          <a:noFill/>
        </p:spPr>
        <p:txBody>
          <a:bodyPr wrap="none" rtlCol="0">
            <a:spAutoFit/>
          </a:bodyPr>
          <a:lstStyle/>
          <a:p>
            <a:r>
              <a:rPr lang="en-US" b="1" dirty="0">
                <a:solidFill>
                  <a:srgbClr val="FFFF00"/>
                </a:solidFill>
                <a:latin typeface="Courier New" panose="02070309020205020404" pitchFamily="49" charset="0"/>
                <a:cs typeface="Courier New" panose="02070309020205020404" pitchFamily="49" charset="0"/>
              </a:rPr>
              <a:t>Group Permissions</a:t>
            </a:r>
          </a:p>
        </p:txBody>
      </p:sp>
      <p:cxnSp>
        <p:nvCxnSpPr>
          <p:cNvPr id="224" name="Straight Connector 223">
            <a:extLst>
              <a:ext uri="{FF2B5EF4-FFF2-40B4-BE49-F238E27FC236}">
                <a16:creationId xmlns:a16="http://schemas.microsoft.com/office/drawing/2014/main" id="{A84EB273-F6B6-42CB-955C-317B06E8B4E3}"/>
              </a:ext>
            </a:extLst>
          </p:cNvPr>
          <p:cNvCxnSpPr>
            <a:stCxn id="43" idx="2"/>
          </p:cNvCxnSpPr>
          <p:nvPr/>
        </p:nvCxnSpPr>
        <p:spPr>
          <a:xfrm>
            <a:off x="3775397" y="5070505"/>
            <a:ext cx="0" cy="31449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D8E8E4-D23B-43CF-BB91-BAD962E483BE}"/>
              </a:ext>
            </a:extLst>
          </p:cNvPr>
          <p:cNvCxnSpPr>
            <a:cxnSpLocks/>
          </p:cNvCxnSpPr>
          <p:nvPr/>
        </p:nvCxnSpPr>
        <p:spPr>
          <a:xfrm>
            <a:off x="4092349" y="5070880"/>
            <a:ext cx="0" cy="736647"/>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5F15EC-2A5A-4671-ABE5-D46EA244F66B}"/>
              </a:ext>
            </a:extLst>
          </p:cNvPr>
          <p:cNvCxnSpPr>
            <a:cxnSpLocks/>
          </p:cNvCxnSpPr>
          <p:nvPr/>
        </p:nvCxnSpPr>
        <p:spPr>
          <a:xfrm>
            <a:off x="4581897" y="5070504"/>
            <a:ext cx="16355" cy="737023"/>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5C0435-85A7-4B13-BA7C-AEEB51D30A22}"/>
              </a:ext>
            </a:extLst>
          </p:cNvPr>
          <p:cNvCxnSpPr/>
          <p:nvPr/>
        </p:nvCxnSpPr>
        <p:spPr>
          <a:xfrm>
            <a:off x="5052519" y="5080307"/>
            <a:ext cx="0" cy="314495"/>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8AAB650F-EDCA-4F7A-A3FF-A9316DD30C10}"/>
              </a:ext>
            </a:extLst>
          </p:cNvPr>
          <p:cNvCxnSpPr>
            <a:endCxn id="12" idx="3"/>
          </p:cNvCxnSpPr>
          <p:nvPr/>
        </p:nvCxnSpPr>
        <p:spPr>
          <a:xfrm flipH="1">
            <a:off x="2643482" y="5384999"/>
            <a:ext cx="1131915"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4A5DAAD9-5149-4B5F-9412-887A4E82D776}"/>
              </a:ext>
            </a:extLst>
          </p:cNvPr>
          <p:cNvCxnSpPr>
            <a:endCxn id="49" idx="1"/>
          </p:cNvCxnSpPr>
          <p:nvPr/>
        </p:nvCxnSpPr>
        <p:spPr>
          <a:xfrm>
            <a:off x="5052519" y="5384999"/>
            <a:ext cx="993343" cy="1"/>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B2C36631-BE61-429A-9808-31FE29B7334C}"/>
              </a:ext>
            </a:extLst>
          </p:cNvPr>
          <p:cNvCxnSpPr>
            <a:endCxn id="48" idx="3"/>
          </p:cNvCxnSpPr>
          <p:nvPr/>
        </p:nvCxnSpPr>
        <p:spPr>
          <a:xfrm flipH="1">
            <a:off x="3194915" y="5807527"/>
            <a:ext cx="897434" cy="0"/>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4BFA587C-3E78-404D-AA33-8C8FD1D408DB}"/>
              </a:ext>
            </a:extLst>
          </p:cNvPr>
          <p:cNvCxnSpPr>
            <a:endCxn id="50" idx="1"/>
          </p:cNvCxnSpPr>
          <p:nvPr/>
        </p:nvCxnSpPr>
        <p:spPr>
          <a:xfrm>
            <a:off x="4581897" y="5807527"/>
            <a:ext cx="1463965" cy="55"/>
          </a:xfrm>
          <a:prstGeom prst="straightConnector1">
            <a:avLst/>
          </a:prstGeom>
          <a:ln w="254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7BAE9BC-9C21-47E6-A6ED-115989A1BE05}"/>
              </a:ext>
            </a:extLst>
          </p:cNvPr>
          <p:cNvSpPr txBox="1"/>
          <p:nvPr/>
        </p:nvSpPr>
        <p:spPr>
          <a:xfrm>
            <a:off x="3110981" y="903451"/>
            <a:ext cx="2941831"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Read, Write, Execute</a:t>
            </a:r>
          </a:p>
        </p:txBody>
      </p:sp>
    </p:spTree>
    <p:extLst>
      <p:ext uri="{BB962C8B-B14F-4D97-AF65-F5344CB8AC3E}">
        <p14:creationId xmlns:p14="http://schemas.microsoft.com/office/powerpoint/2010/main" val="10175618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1"/>
            <a:ext cx="8140148" cy="420692"/>
          </a:xfrm>
          <a:prstGeom prst="rect">
            <a:avLst/>
          </a:prstGeom>
          <a:noFill/>
          <a:ln>
            <a:noFill/>
          </a:ln>
        </p:spPr>
        <p:txBody>
          <a:bodyPr lIns="90000" tIns="45000" rIns="90000" bIns="45000" anchor="ctr"/>
          <a:lstStyle/>
          <a:p>
            <a:pPr algn="ctr">
              <a:lnSpc>
                <a:spcPct val="100000"/>
              </a:lnSpc>
            </a:pPr>
            <a:r>
              <a:rPr lang="en-US" sz="2600" b="1" dirty="0">
                <a:latin typeface="Courier New" panose="02070309020205020404" pitchFamily="49" charset="0"/>
                <a:cs typeface="Courier New" panose="02070309020205020404" pitchFamily="49" charset="0"/>
              </a:rPr>
              <a:t>Linux Forensics &amp; Permissions </a:t>
            </a:r>
            <a:endParaRPr sz="2600" dirty="0">
              <a:latin typeface="Courier New" panose="02070309020205020404" pitchFamily="49" charset="0"/>
              <a:cs typeface="Courier New" panose="02070309020205020404" pitchFamily="49" charset="0"/>
            </a:endParaRPr>
          </a:p>
        </p:txBody>
      </p:sp>
      <p:sp>
        <p:nvSpPr>
          <p:cNvPr id="7" name="CustomShape 1">
            <a:extLst>
              <a:ext uri="{FF2B5EF4-FFF2-40B4-BE49-F238E27FC236}">
                <a16:creationId xmlns:a16="http://schemas.microsoft.com/office/drawing/2014/main" id="{3C449E0E-CE6A-4774-8711-0F9A465CC9AF}"/>
              </a:ext>
            </a:extLst>
          </p:cNvPr>
          <p:cNvSpPr/>
          <p:nvPr/>
        </p:nvSpPr>
        <p:spPr>
          <a:xfrm>
            <a:off x="95897" y="970961"/>
            <a:ext cx="8850140" cy="3610467"/>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2000" b="1" dirty="0">
                <a:solidFill>
                  <a:srgbClr val="000000"/>
                </a:solidFill>
                <a:latin typeface="Courier New" panose="02070309020205020404" pitchFamily="49" charset="0"/>
                <a:cs typeface="Courier New" panose="02070309020205020404" pitchFamily="49" charset="0"/>
              </a:rPr>
              <a:t>During a forensic analysis on a Linux system it is necessary to determine some important permission information:</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Are the systems owned by the organization or is the analysis of an external organization?</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What permission level does the forensic analyst have?</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Is a system administrator available during the analysis?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Will there be a need to elevate privileges?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How are privileges elevated?</a:t>
            </a:r>
          </a:p>
        </p:txBody>
      </p:sp>
    </p:spTree>
    <p:extLst>
      <p:ext uri="{BB962C8B-B14F-4D97-AF65-F5344CB8AC3E}">
        <p14:creationId xmlns:p14="http://schemas.microsoft.com/office/powerpoint/2010/main" val="357036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6DEDA4CE-4635-4D33-B1B6-74752AE7865E}"/>
              </a:ext>
            </a:extLst>
          </p:cNvPr>
          <p:cNvSpPr/>
          <p:nvPr/>
        </p:nvSpPr>
        <p:spPr>
          <a:xfrm>
            <a:off x="373538" y="75415"/>
            <a:ext cx="8396925" cy="518474"/>
          </a:xfrm>
          <a:prstGeom prst="rect">
            <a:avLst/>
          </a:prstGeom>
          <a:noFill/>
          <a:ln>
            <a:noFill/>
          </a:ln>
        </p:spPr>
        <p:txBody>
          <a:bodyPr lIns="90000" tIns="45000" rIns="90000" bIns="45000" anchor="ctr"/>
          <a:lstStyle/>
          <a:p>
            <a:pPr algn="ctr">
              <a:lnSpc>
                <a:spcPct val="100000"/>
              </a:lnSpc>
            </a:pPr>
            <a:r>
              <a:rPr lang="en-US" sz="2500" b="1" dirty="0">
                <a:latin typeface="Courier New" panose="02070309020205020404" pitchFamily="49" charset="0"/>
                <a:cs typeface="Courier New" panose="02070309020205020404" pitchFamily="49" charset="0"/>
              </a:rPr>
              <a:t>Linux </a:t>
            </a:r>
            <a:r>
              <a:rPr lang="en-US" sz="2500" b="1" dirty="0" err="1">
                <a:latin typeface="Courier New" panose="02070309020205020404" pitchFamily="49" charset="0"/>
                <a:cs typeface="Courier New" panose="02070309020205020404" pitchFamily="49" charset="0"/>
              </a:rPr>
              <a:t>inodes</a:t>
            </a:r>
            <a:endParaRPr sz="2500" dirty="0">
              <a:latin typeface="Courier New" panose="02070309020205020404" pitchFamily="49" charset="0"/>
              <a:cs typeface="Courier New" panose="02070309020205020404" pitchFamily="49" charset="0"/>
            </a:endParaRPr>
          </a:p>
        </p:txBody>
      </p:sp>
      <p:sp>
        <p:nvSpPr>
          <p:cNvPr id="7" name="Content Placeholder 14">
            <a:extLst>
              <a:ext uri="{FF2B5EF4-FFF2-40B4-BE49-F238E27FC236}">
                <a16:creationId xmlns:a16="http://schemas.microsoft.com/office/drawing/2014/main" id="{89A246D7-FB77-42F9-B4A8-4F18C5B784E6}"/>
              </a:ext>
            </a:extLst>
          </p:cNvPr>
          <p:cNvSpPr>
            <a:spLocks noGrp="1"/>
          </p:cNvSpPr>
          <p:nvPr>
            <p:ph idx="1"/>
          </p:nvPr>
        </p:nvSpPr>
        <p:spPr>
          <a:xfrm>
            <a:off x="228600" y="763571"/>
            <a:ext cx="8686799" cy="4006393"/>
          </a:xfrm>
        </p:spPr>
        <p:txBody>
          <a:bodyPr/>
          <a:lstStyle/>
          <a:p>
            <a:pPr>
              <a:buFont typeface="Wingdings" panose="05000000000000000000" pitchFamily="2" charset="2"/>
              <a:buChar char="Ø"/>
            </a:pPr>
            <a:r>
              <a:rPr lang="en-US" sz="1600" b="1" dirty="0">
                <a:latin typeface="Courier New" panose="02070309020205020404" pitchFamily="49" charset="0"/>
              </a:rPr>
              <a:t> Every object created within a Linux file system is assigned with an </a:t>
            </a:r>
            <a:r>
              <a:rPr lang="en-US" sz="1600" b="1" dirty="0" err="1">
                <a:latin typeface="Courier New" panose="02070309020205020404" pitchFamily="49" charset="0"/>
              </a:rPr>
              <a:t>inode</a:t>
            </a:r>
            <a:r>
              <a:rPr lang="en-US" sz="1600" b="1" dirty="0">
                <a:latin typeface="Courier New" panose="02070309020205020404" pitchFamily="49" charset="0"/>
              </a:rPr>
              <a:t> value which specifies all file attributes</a:t>
            </a:r>
          </a:p>
          <a:p>
            <a:pPr>
              <a:buFont typeface="Wingdings" panose="05000000000000000000" pitchFamily="2" charset="2"/>
              <a:buChar char="Ø"/>
            </a:pPr>
            <a:r>
              <a:rPr lang="en-US" sz="1600" b="1" dirty="0">
                <a:latin typeface="Courier New" panose="02070309020205020404" pitchFamily="49" charset="0"/>
              </a:rPr>
              <a:t> Attributes within an </a:t>
            </a:r>
            <a:r>
              <a:rPr lang="en-US" sz="1600" b="1" dirty="0" err="1">
                <a:latin typeface="Courier New" panose="02070309020205020404" pitchFamily="49" charset="0"/>
              </a:rPr>
              <a:t>inode</a:t>
            </a:r>
            <a:r>
              <a:rPr lang="en-US" sz="1600" b="1" dirty="0">
                <a:latin typeface="Courier New" panose="02070309020205020404" pitchFamily="49" charset="0"/>
              </a:rPr>
              <a:t> include:</a:t>
            </a:r>
          </a:p>
          <a:p>
            <a:pPr lvl="1">
              <a:buFont typeface="Wingdings" panose="05000000000000000000" pitchFamily="2" charset="2"/>
              <a:buChar char="ü"/>
            </a:pPr>
            <a:r>
              <a:rPr lang="en-US" sz="1600" b="1" dirty="0">
                <a:latin typeface="Courier New" panose="02070309020205020404" pitchFamily="49" charset="0"/>
              </a:rPr>
              <a:t>File types</a:t>
            </a:r>
          </a:p>
          <a:p>
            <a:pPr lvl="1">
              <a:buFont typeface="Wingdings" panose="05000000000000000000" pitchFamily="2" charset="2"/>
              <a:buChar char="ü"/>
            </a:pPr>
            <a:r>
              <a:rPr lang="en-US" sz="1600" b="1" dirty="0">
                <a:latin typeface="Courier New" panose="02070309020205020404" pitchFamily="49" charset="0"/>
              </a:rPr>
              <a:t>Permissions</a:t>
            </a:r>
          </a:p>
          <a:p>
            <a:pPr lvl="1">
              <a:buFont typeface="Wingdings" panose="05000000000000000000" pitchFamily="2" charset="2"/>
              <a:buChar char="ü"/>
            </a:pPr>
            <a:r>
              <a:rPr lang="en-US" sz="1600" b="1" dirty="0">
                <a:latin typeface="Courier New" panose="02070309020205020404" pitchFamily="49" charset="0"/>
              </a:rPr>
              <a:t>User Identification Value (UID)</a:t>
            </a:r>
          </a:p>
          <a:p>
            <a:pPr lvl="1">
              <a:buFont typeface="Wingdings" panose="05000000000000000000" pitchFamily="2" charset="2"/>
              <a:buChar char="ü"/>
            </a:pPr>
            <a:r>
              <a:rPr lang="en-US" sz="1600" b="1" dirty="0">
                <a:latin typeface="Courier New" panose="02070309020205020404" pitchFamily="49" charset="0"/>
              </a:rPr>
              <a:t>Group Identification Value (GID)</a:t>
            </a:r>
          </a:p>
          <a:p>
            <a:pPr lvl="1">
              <a:buFont typeface="Wingdings" panose="05000000000000000000" pitchFamily="2" charset="2"/>
              <a:buChar char="ü"/>
            </a:pPr>
            <a:r>
              <a:rPr lang="en-US" sz="1600" b="1" dirty="0" err="1">
                <a:latin typeface="Courier New" panose="02070309020205020404" pitchFamily="49" charset="0"/>
              </a:rPr>
              <a:t>Filesize</a:t>
            </a:r>
            <a:endParaRPr lang="en-US" sz="1600" b="1" dirty="0">
              <a:latin typeface="Courier New" panose="02070309020205020404" pitchFamily="49" charset="0"/>
            </a:endParaRPr>
          </a:p>
          <a:p>
            <a:pPr lvl="1">
              <a:buFont typeface="Wingdings" panose="05000000000000000000" pitchFamily="2" charset="2"/>
              <a:buChar char="ü"/>
            </a:pPr>
            <a:r>
              <a:rPr lang="en-US" sz="1600" b="1" dirty="0">
                <a:latin typeface="Courier New" panose="02070309020205020404" pitchFamily="49" charset="0"/>
              </a:rPr>
              <a:t>Timestamps</a:t>
            </a:r>
          </a:p>
          <a:p>
            <a:pPr lvl="1">
              <a:buFont typeface="Wingdings" panose="05000000000000000000" pitchFamily="2" charset="2"/>
              <a:buChar char="ü"/>
            </a:pPr>
            <a:r>
              <a:rPr lang="en-US" sz="1600" b="1" dirty="0">
                <a:latin typeface="Courier New" panose="02070309020205020404" pitchFamily="49" charset="0"/>
              </a:rPr>
              <a:t>Deletion Time</a:t>
            </a:r>
          </a:p>
          <a:p>
            <a:pPr lvl="1">
              <a:buFont typeface="Wingdings" panose="05000000000000000000" pitchFamily="2" charset="2"/>
              <a:buChar char="ü"/>
            </a:pPr>
            <a:r>
              <a:rPr lang="en-US" sz="1600" b="1" dirty="0">
                <a:latin typeface="Courier New" panose="02070309020205020404" pitchFamily="49" charset="0"/>
              </a:rPr>
              <a:t>Links</a:t>
            </a:r>
          </a:p>
          <a:p>
            <a:pPr lvl="2">
              <a:buFont typeface="Wingdings" panose="05000000000000000000" pitchFamily="2" charset="2"/>
              <a:buChar char="ü"/>
            </a:pPr>
            <a:r>
              <a:rPr lang="en-US" sz="1600" b="1" dirty="0">
                <a:latin typeface="Courier New" panose="02070309020205020404" pitchFamily="49" charset="0"/>
              </a:rPr>
              <a:t>Soft Links</a:t>
            </a:r>
          </a:p>
          <a:p>
            <a:pPr lvl="2">
              <a:buFont typeface="Wingdings" panose="05000000000000000000" pitchFamily="2" charset="2"/>
              <a:buChar char="ü"/>
            </a:pPr>
            <a:r>
              <a:rPr lang="en-US" sz="1600" b="1" dirty="0">
                <a:latin typeface="Courier New" panose="02070309020205020404" pitchFamily="49" charset="0"/>
              </a:rPr>
              <a:t>Hard Links</a:t>
            </a:r>
          </a:p>
          <a:p>
            <a:pPr lvl="1">
              <a:buFont typeface="Wingdings" panose="05000000000000000000" pitchFamily="2" charset="2"/>
              <a:buChar char="ü"/>
            </a:pPr>
            <a:r>
              <a:rPr lang="en-US" sz="1600" b="1" dirty="0">
                <a:latin typeface="Courier New" panose="02070309020205020404" pitchFamily="49" charset="0"/>
              </a:rPr>
              <a:t>File storage location</a:t>
            </a:r>
            <a:endParaRPr lang="en-US" sz="1600" b="1"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38B83C1D-46F2-4718-9FD8-92D898C40398}"/>
              </a:ext>
            </a:extLst>
          </p:cNvPr>
          <p:cNvPicPr>
            <a:picLocks noChangeAspect="1"/>
          </p:cNvPicPr>
          <p:nvPr/>
        </p:nvPicPr>
        <p:blipFill rotWithShape="1">
          <a:blip r:embed="rId3"/>
          <a:srcRect t="1769" b="1723"/>
          <a:stretch/>
        </p:blipFill>
        <p:spPr>
          <a:xfrm>
            <a:off x="1790700" y="4854804"/>
            <a:ext cx="5562600" cy="1847654"/>
          </a:xfrm>
          <a:prstGeom prst="rect">
            <a:avLst/>
          </a:prstGeom>
        </p:spPr>
      </p:pic>
    </p:spTree>
    <p:extLst>
      <p:ext uri="{BB962C8B-B14F-4D97-AF65-F5344CB8AC3E}">
        <p14:creationId xmlns:p14="http://schemas.microsoft.com/office/powerpoint/2010/main" val="39527851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6DEDA4CE-4635-4D33-B1B6-74752AE7865E}"/>
              </a:ext>
            </a:extLst>
          </p:cNvPr>
          <p:cNvSpPr/>
          <p:nvPr/>
        </p:nvSpPr>
        <p:spPr>
          <a:xfrm>
            <a:off x="373538" y="75415"/>
            <a:ext cx="8396925" cy="518474"/>
          </a:xfrm>
          <a:prstGeom prst="rect">
            <a:avLst/>
          </a:prstGeom>
          <a:noFill/>
          <a:ln>
            <a:noFill/>
          </a:ln>
        </p:spPr>
        <p:txBody>
          <a:bodyPr lIns="90000" tIns="45000" rIns="90000" bIns="45000" anchor="ctr"/>
          <a:lstStyle/>
          <a:p>
            <a:pPr algn="ctr">
              <a:lnSpc>
                <a:spcPct val="100000"/>
              </a:lnSpc>
            </a:pPr>
            <a:r>
              <a:rPr lang="en-US" sz="2500" b="1" dirty="0">
                <a:latin typeface="Courier New" panose="02070309020205020404" pitchFamily="49" charset="0"/>
                <a:cs typeface="Courier New" panose="02070309020205020404" pitchFamily="49" charset="0"/>
              </a:rPr>
              <a:t>Linux </a:t>
            </a:r>
            <a:r>
              <a:rPr lang="en-US" sz="2500" b="1" dirty="0" err="1">
                <a:latin typeface="Courier New" panose="02070309020205020404" pitchFamily="49" charset="0"/>
                <a:cs typeface="Courier New" panose="02070309020205020404" pitchFamily="49" charset="0"/>
              </a:rPr>
              <a:t>inodes</a:t>
            </a:r>
            <a:r>
              <a:rPr lang="en-US" sz="2500" b="1" dirty="0">
                <a:latin typeface="Courier New" panose="02070309020205020404" pitchFamily="49" charset="0"/>
                <a:cs typeface="Courier New" panose="02070309020205020404" pitchFamily="49" charset="0"/>
              </a:rPr>
              <a:t> Generation &amp; Modification</a:t>
            </a:r>
            <a:endParaRPr sz="2500" dirty="0">
              <a:latin typeface="Courier New" panose="02070309020205020404" pitchFamily="49" charset="0"/>
              <a:cs typeface="Courier New" panose="02070309020205020404" pitchFamily="49" charset="0"/>
            </a:endParaRPr>
          </a:p>
        </p:txBody>
      </p:sp>
      <p:sp>
        <p:nvSpPr>
          <p:cNvPr id="7" name="Content Placeholder 14">
            <a:extLst>
              <a:ext uri="{FF2B5EF4-FFF2-40B4-BE49-F238E27FC236}">
                <a16:creationId xmlns:a16="http://schemas.microsoft.com/office/drawing/2014/main" id="{89A246D7-FB77-42F9-B4A8-4F18C5B784E6}"/>
              </a:ext>
            </a:extLst>
          </p:cNvPr>
          <p:cNvSpPr>
            <a:spLocks noGrp="1"/>
          </p:cNvSpPr>
          <p:nvPr>
            <p:ph idx="1"/>
          </p:nvPr>
        </p:nvSpPr>
        <p:spPr>
          <a:xfrm>
            <a:off x="228600" y="820132"/>
            <a:ext cx="8686799" cy="5392132"/>
          </a:xfrm>
        </p:spPr>
        <p:txBody>
          <a:bodyPr/>
          <a:lstStyle/>
          <a:p>
            <a:pPr>
              <a:buFont typeface="Wingdings" panose="05000000000000000000" pitchFamily="2" charset="2"/>
              <a:buChar char="Ø"/>
            </a:pPr>
            <a:r>
              <a:rPr lang="en-US" sz="1800" b="1" dirty="0">
                <a:latin typeface="Courier New" panose="02070309020205020404" pitchFamily="49" charset="0"/>
              </a:rPr>
              <a:t>Creating a new Linux file system object</a:t>
            </a:r>
          </a:p>
          <a:p>
            <a:pPr lvl="1">
              <a:buFont typeface="Wingdings" panose="05000000000000000000" pitchFamily="2" charset="2"/>
              <a:buChar char="Ø"/>
            </a:pPr>
            <a:r>
              <a:rPr lang="en-US" sz="1800" b="1" dirty="0">
                <a:latin typeface="Courier New" panose="02070309020205020404" pitchFamily="49" charset="0"/>
              </a:rPr>
              <a:t>A new </a:t>
            </a:r>
            <a:r>
              <a:rPr lang="en-US" sz="1800" b="1" dirty="0" err="1">
                <a:latin typeface="Courier New" panose="02070309020205020404" pitchFamily="49" charset="0"/>
              </a:rPr>
              <a:t>inode</a:t>
            </a:r>
            <a:r>
              <a:rPr lang="en-US" sz="1800" b="1" dirty="0">
                <a:latin typeface="Courier New" panose="02070309020205020404" pitchFamily="49" charset="0"/>
              </a:rPr>
              <a:t> is created</a:t>
            </a:r>
          </a:p>
          <a:p>
            <a:pPr marL="457200" lvl="1" indent="0">
              <a:buNone/>
            </a:pPr>
            <a:endParaRPr lang="en-US" sz="1800" b="1" dirty="0">
              <a:latin typeface="Courier New" panose="02070309020205020404" pitchFamily="49" charset="0"/>
            </a:endParaRPr>
          </a:p>
          <a:p>
            <a:pPr marL="457200" lvl="1" indent="0">
              <a:buNone/>
            </a:pPr>
            <a:endParaRPr lang="en-US" sz="1800" b="1" dirty="0">
              <a:latin typeface="Courier New" panose="02070309020205020404" pitchFamily="49" charset="0"/>
            </a:endParaRPr>
          </a:p>
          <a:p>
            <a:pPr marL="0" indent="0">
              <a:buNone/>
            </a:pPr>
            <a:endParaRPr lang="en-US" sz="1800" b="1" dirty="0">
              <a:latin typeface="Courier New" panose="02070309020205020404" pitchFamily="49" charset="0"/>
              <a:cs typeface="Courier New" panose="02070309020205020404" pitchFamily="49" charset="0"/>
            </a:endParaRPr>
          </a:p>
          <a:p>
            <a:pPr>
              <a:buFont typeface="Wingdings" panose="05000000000000000000" pitchFamily="2" charset="2"/>
              <a:buChar char="Ø"/>
            </a:pPr>
            <a:r>
              <a:rPr lang="en-US" sz="1800" b="1" dirty="0">
                <a:latin typeface="Courier New" panose="02070309020205020404" pitchFamily="49" charset="0"/>
                <a:cs typeface="Courier New" panose="02070309020205020404" pitchFamily="49" charset="0"/>
              </a:rPr>
              <a:t>Copying a Linux file system object</a:t>
            </a:r>
          </a:p>
          <a:p>
            <a:pPr lvl="1">
              <a:buFont typeface="Wingdings" panose="05000000000000000000" pitchFamily="2" charset="2"/>
              <a:buChar char="Ø"/>
            </a:pPr>
            <a:r>
              <a:rPr lang="en-US" sz="1800" b="1" dirty="0">
                <a:latin typeface="Courier New" panose="02070309020205020404" pitchFamily="49" charset="0"/>
              </a:rPr>
              <a:t>The </a:t>
            </a:r>
            <a:r>
              <a:rPr lang="en-US" sz="1800" b="1" dirty="0" err="1">
                <a:latin typeface="Courier New" panose="02070309020205020404" pitchFamily="49" charset="0"/>
              </a:rPr>
              <a:t>inode</a:t>
            </a:r>
            <a:r>
              <a:rPr lang="en-US" sz="1800" b="1" dirty="0">
                <a:latin typeface="Courier New" panose="02070309020205020404" pitchFamily="49" charset="0"/>
              </a:rPr>
              <a:t> of the copied file is assigned with the first available </a:t>
            </a:r>
            <a:r>
              <a:rPr lang="en-US" sz="1800" b="1" dirty="0" err="1">
                <a:latin typeface="Courier New" panose="02070309020205020404" pitchFamily="49" charset="0"/>
              </a:rPr>
              <a:t>inode</a:t>
            </a:r>
            <a:r>
              <a:rPr lang="en-US" sz="1800" b="1" dirty="0">
                <a:latin typeface="Courier New" panose="02070309020205020404" pitchFamily="49" charset="0"/>
              </a:rPr>
              <a:t> number or incremented</a:t>
            </a:r>
          </a:p>
          <a:p>
            <a:pPr marL="457200" lvl="1" indent="0">
              <a:buNone/>
            </a:pPr>
            <a:endParaRPr lang="en-US" sz="1800" b="1" dirty="0">
              <a:latin typeface="Courier New" panose="02070309020205020404" pitchFamily="49" charset="0"/>
              <a:cs typeface="Courier New" panose="02070309020205020404" pitchFamily="49" charset="0"/>
            </a:endParaRPr>
          </a:p>
          <a:p>
            <a:pPr marL="457200" lvl="1" indent="0">
              <a:buNone/>
            </a:pPr>
            <a:endParaRPr lang="en-US" sz="1800" b="1" dirty="0">
              <a:latin typeface="Courier New" panose="02070309020205020404" pitchFamily="49" charset="0"/>
            </a:endParaRPr>
          </a:p>
          <a:p>
            <a:pPr marL="457200" lvl="1" indent="0">
              <a:buNone/>
            </a:pPr>
            <a:endParaRPr lang="en-US" sz="1800" b="1" dirty="0">
              <a:latin typeface="Courier New" panose="02070309020205020404" pitchFamily="49" charset="0"/>
              <a:cs typeface="Courier New" panose="02070309020205020404" pitchFamily="49" charset="0"/>
            </a:endParaRPr>
          </a:p>
          <a:p>
            <a:pPr marL="0" indent="0">
              <a:buNone/>
            </a:pPr>
            <a:endParaRPr lang="en-US" sz="1800" b="1" dirty="0">
              <a:latin typeface="Courier New" panose="02070309020205020404" pitchFamily="49" charset="0"/>
            </a:endParaRPr>
          </a:p>
          <a:p>
            <a:pPr>
              <a:buFont typeface="Wingdings" panose="05000000000000000000" pitchFamily="2" charset="2"/>
              <a:buChar char="Ø"/>
            </a:pPr>
            <a:r>
              <a:rPr lang="en-US" sz="1800" b="1" dirty="0">
                <a:latin typeface="Courier New" panose="02070309020205020404" pitchFamily="49" charset="0"/>
              </a:rPr>
              <a:t>Deleting a Linux file system object</a:t>
            </a:r>
          </a:p>
          <a:p>
            <a:pPr lvl="1">
              <a:buFont typeface="Wingdings" panose="05000000000000000000" pitchFamily="2" charset="2"/>
              <a:buChar char="Ø"/>
            </a:pPr>
            <a:r>
              <a:rPr lang="en-US" sz="1800" b="1" dirty="0">
                <a:latin typeface="Courier New" panose="02070309020205020404" pitchFamily="49" charset="0"/>
              </a:rPr>
              <a:t>The </a:t>
            </a:r>
            <a:r>
              <a:rPr lang="en-US" sz="1800" b="1" dirty="0" err="1">
                <a:latin typeface="Courier New" panose="02070309020205020404" pitchFamily="49" charset="0"/>
              </a:rPr>
              <a:t>inode</a:t>
            </a:r>
            <a:r>
              <a:rPr lang="en-US" sz="1800" b="1" dirty="0">
                <a:latin typeface="Courier New" panose="02070309020205020404" pitchFamily="49" charset="0"/>
              </a:rPr>
              <a:t> value of the file is reset to 0 and the previous </a:t>
            </a:r>
            <a:r>
              <a:rPr lang="en-US" sz="1800" b="1" dirty="0" err="1">
                <a:latin typeface="Courier New" panose="02070309020205020404" pitchFamily="49" charset="0"/>
              </a:rPr>
              <a:t>inode</a:t>
            </a:r>
            <a:r>
              <a:rPr lang="en-US" sz="1800" b="1" dirty="0">
                <a:latin typeface="Courier New" panose="02070309020205020404" pitchFamily="49" charset="0"/>
              </a:rPr>
              <a:t> value is available for reuse</a:t>
            </a:r>
          </a:p>
          <a:p>
            <a:pPr lvl="1">
              <a:buFont typeface="Wingdings" panose="05000000000000000000" pitchFamily="2" charset="2"/>
              <a:buChar char="Ø"/>
            </a:pPr>
            <a:r>
              <a:rPr lang="en-US" sz="1800" b="1" dirty="0">
                <a:latin typeface="Courier New" panose="02070309020205020404" pitchFamily="49" charset="0"/>
              </a:rPr>
              <a:t>In ext2 and ext3, the file contents are still available, but in ext4 the file contents are zeroed out</a:t>
            </a:r>
          </a:p>
          <a:p>
            <a:pPr marL="457200" lvl="1" indent="0">
              <a:buNone/>
            </a:pPr>
            <a:endParaRPr lang="en-US" sz="1800" b="1" dirty="0">
              <a:latin typeface="Courier New" panose="02070309020205020404" pitchFamily="49" charset="0"/>
            </a:endParaRPr>
          </a:p>
        </p:txBody>
      </p:sp>
      <p:pic>
        <p:nvPicPr>
          <p:cNvPr id="2" name="Picture 1">
            <a:extLst>
              <a:ext uri="{FF2B5EF4-FFF2-40B4-BE49-F238E27FC236}">
                <a16:creationId xmlns:a16="http://schemas.microsoft.com/office/drawing/2014/main" id="{C639FD16-B3E6-4550-BC90-C55D7D47679B}"/>
              </a:ext>
            </a:extLst>
          </p:cNvPr>
          <p:cNvPicPr>
            <a:picLocks noChangeAspect="1"/>
          </p:cNvPicPr>
          <p:nvPr/>
        </p:nvPicPr>
        <p:blipFill rotWithShape="1">
          <a:blip r:embed="rId3"/>
          <a:srcRect t="2169" b="3436"/>
          <a:stretch/>
        </p:blipFill>
        <p:spPr>
          <a:xfrm>
            <a:off x="1488826" y="1506322"/>
            <a:ext cx="6166348" cy="831526"/>
          </a:xfrm>
          <a:prstGeom prst="rect">
            <a:avLst/>
          </a:prstGeom>
        </p:spPr>
      </p:pic>
      <p:pic>
        <p:nvPicPr>
          <p:cNvPr id="6" name="Picture 5">
            <a:extLst>
              <a:ext uri="{FF2B5EF4-FFF2-40B4-BE49-F238E27FC236}">
                <a16:creationId xmlns:a16="http://schemas.microsoft.com/office/drawing/2014/main" id="{91866925-E8E8-42EA-AEA2-84A540106381}"/>
              </a:ext>
            </a:extLst>
          </p:cNvPr>
          <p:cNvPicPr>
            <a:picLocks noChangeAspect="1"/>
          </p:cNvPicPr>
          <p:nvPr/>
        </p:nvPicPr>
        <p:blipFill rotWithShape="1">
          <a:blip r:embed="rId4"/>
          <a:srcRect t="2286"/>
          <a:stretch/>
        </p:blipFill>
        <p:spPr>
          <a:xfrm>
            <a:off x="1673398" y="3429000"/>
            <a:ext cx="5797205" cy="1208987"/>
          </a:xfrm>
          <a:prstGeom prst="rect">
            <a:avLst/>
          </a:prstGeom>
        </p:spPr>
      </p:pic>
    </p:spTree>
    <p:extLst>
      <p:ext uri="{BB962C8B-B14F-4D97-AF65-F5344CB8AC3E}">
        <p14:creationId xmlns:p14="http://schemas.microsoft.com/office/powerpoint/2010/main" val="13013122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6DEDA4CE-4635-4D33-B1B6-74752AE7865E}"/>
              </a:ext>
            </a:extLst>
          </p:cNvPr>
          <p:cNvSpPr/>
          <p:nvPr/>
        </p:nvSpPr>
        <p:spPr>
          <a:xfrm>
            <a:off x="373538" y="65988"/>
            <a:ext cx="8396925" cy="359944"/>
          </a:xfrm>
          <a:prstGeom prst="rect">
            <a:avLst/>
          </a:prstGeom>
          <a:noFill/>
          <a:ln>
            <a:noFill/>
          </a:ln>
        </p:spPr>
        <p:txBody>
          <a:bodyPr lIns="90000" tIns="45000" rIns="90000" bIns="45000" anchor="ctr"/>
          <a:lstStyle/>
          <a:p>
            <a:pPr algn="ctr">
              <a:lnSpc>
                <a:spcPct val="100000"/>
              </a:lnSpc>
            </a:pPr>
            <a:r>
              <a:rPr lang="en-US" sz="2500" b="1" dirty="0">
                <a:latin typeface="Courier New" panose="02070309020205020404" pitchFamily="49" charset="0"/>
                <a:cs typeface="Courier New" panose="02070309020205020404" pitchFamily="49" charset="0"/>
              </a:rPr>
              <a:t>file Command</a:t>
            </a:r>
            <a:endParaRPr sz="2500" dirty="0">
              <a:latin typeface="Courier New" panose="02070309020205020404" pitchFamily="49" charset="0"/>
              <a:cs typeface="Courier New" panose="02070309020205020404" pitchFamily="49" charset="0"/>
            </a:endParaRPr>
          </a:p>
        </p:txBody>
      </p:sp>
      <p:sp>
        <p:nvSpPr>
          <p:cNvPr id="7" name="Content Placeholder 14">
            <a:extLst>
              <a:ext uri="{FF2B5EF4-FFF2-40B4-BE49-F238E27FC236}">
                <a16:creationId xmlns:a16="http://schemas.microsoft.com/office/drawing/2014/main" id="{89A246D7-FB77-42F9-B4A8-4F18C5B784E6}"/>
              </a:ext>
            </a:extLst>
          </p:cNvPr>
          <p:cNvSpPr>
            <a:spLocks noGrp="1"/>
          </p:cNvSpPr>
          <p:nvPr>
            <p:ph idx="1"/>
          </p:nvPr>
        </p:nvSpPr>
        <p:spPr>
          <a:xfrm>
            <a:off x="168103" y="527901"/>
            <a:ext cx="8686799" cy="6033155"/>
          </a:xfrm>
        </p:spPr>
        <p:txBody>
          <a:bodyPr/>
          <a:lstStyle/>
          <a:p>
            <a:pPr>
              <a:buFont typeface="Wingdings" panose="05000000000000000000" pitchFamily="2" charset="2"/>
              <a:buChar char="Ø"/>
            </a:pPr>
            <a:r>
              <a:rPr lang="en-US" sz="1800" b="1" dirty="0">
                <a:latin typeface="Courier New" panose="02070309020205020404" pitchFamily="49" charset="0"/>
              </a:rPr>
              <a:t> </a:t>
            </a:r>
            <a:r>
              <a:rPr lang="en-US" sz="1700" b="1" dirty="0">
                <a:latin typeface="Courier New" panose="02070309020205020404" pitchFamily="49" charset="0"/>
              </a:rPr>
              <a:t>Each object in Linux is considered a file</a:t>
            </a:r>
          </a:p>
          <a:p>
            <a:pPr>
              <a:buFont typeface="Wingdings" panose="05000000000000000000" pitchFamily="2" charset="2"/>
              <a:buChar char="Ø"/>
            </a:pPr>
            <a:r>
              <a:rPr lang="en-US" sz="1700" b="1" dirty="0">
                <a:latin typeface="Courier New" panose="02070309020205020404" pitchFamily="49" charset="0"/>
              </a:rPr>
              <a:t> The file command provides information about different file types:</a:t>
            </a:r>
          </a:p>
          <a:p>
            <a:pPr lvl="1">
              <a:lnSpc>
                <a:spcPct val="100000"/>
              </a:lnSpc>
              <a:spcBef>
                <a:spcPts val="0"/>
              </a:spcBef>
              <a:buFont typeface="Wingdings" panose="05000000000000000000" pitchFamily="2" charset="2"/>
              <a:buChar char="ü"/>
            </a:pPr>
            <a:r>
              <a:rPr lang="en-US" sz="1700" b="1" dirty="0">
                <a:latin typeface="Courier New" panose="02070309020205020404" pitchFamily="49" charset="0"/>
              </a:rPr>
              <a:t>Regular: -</a:t>
            </a:r>
          </a:p>
          <a:p>
            <a:pPr marL="457200" lvl="1" indent="0">
              <a:lnSpc>
                <a:spcPct val="100000"/>
              </a:lnSpc>
              <a:spcBef>
                <a:spcPts val="0"/>
              </a:spcBef>
              <a:buNone/>
            </a:pPr>
            <a:endParaRPr lang="en-US" sz="1700" b="1" dirty="0">
              <a:latin typeface="Courier New" panose="02070309020205020404" pitchFamily="49" charset="0"/>
            </a:endParaRPr>
          </a:p>
          <a:p>
            <a:pPr marL="457200" lvl="1" indent="0">
              <a:lnSpc>
                <a:spcPct val="100000"/>
              </a:lnSpc>
              <a:spcBef>
                <a:spcPts val="0"/>
              </a:spcBef>
              <a:buNone/>
            </a:pPr>
            <a:endParaRPr lang="en-US" sz="1700" b="1" dirty="0">
              <a:latin typeface="Courier New" panose="02070309020205020404" pitchFamily="49" charset="0"/>
            </a:endParaRPr>
          </a:p>
          <a:p>
            <a:pPr lvl="1">
              <a:lnSpc>
                <a:spcPct val="100000"/>
              </a:lnSpc>
              <a:spcBef>
                <a:spcPts val="0"/>
              </a:spcBef>
              <a:buFont typeface="Wingdings" panose="05000000000000000000" pitchFamily="2" charset="2"/>
              <a:buChar char="ü"/>
            </a:pPr>
            <a:r>
              <a:rPr lang="en-US" sz="1700" b="1" dirty="0">
                <a:latin typeface="Courier New" panose="02070309020205020404" pitchFamily="49" charset="0"/>
              </a:rPr>
              <a:t>Directory: d</a:t>
            </a:r>
          </a:p>
          <a:p>
            <a:pPr marL="457200" lvl="1" indent="0">
              <a:lnSpc>
                <a:spcPct val="100000"/>
              </a:lnSpc>
              <a:spcBef>
                <a:spcPts val="0"/>
              </a:spcBef>
              <a:buNone/>
            </a:pPr>
            <a:endParaRPr lang="en-US" sz="1700" b="1" dirty="0">
              <a:latin typeface="Courier New" panose="02070309020205020404" pitchFamily="49" charset="0"/>
            </a:endParaRPr>
          </a:p>
          <a:p>
            <a:pPr marL="457200" lvl="1" indent="0">
              <a:lnSpc>
                <a:spcPct val="100000"/>
              </a:lnSpc>
              <a:spcBef>
                <a:spcPts val="0"/>
              </a:spcBef>
              <a:buNone/>
            </a:pPr>
            <a:endParaRPr lang="en-US" sz="1700" b="1" dirty="0">
              <a:latin typeface="Courier New" panose="02070309020205020404" pitchFamily="49" charset="0"/>
            </a:endParaRPr>
          </a:p>
          <a:p>
            <a:pPr lvl="1">
              <a:lnSpc>
                <a:spcPct val="100000"/>
              </a:lnSpc>
              <a:spcBef>
                <a:spcPts val="0"/>
              </a:spcBef>
              <a:buFont typeface="Wingdings" panose="05000000000000000000" pitchFamily="2" charset="2"/>
              <a:buChar char="ü"/>
            </a:pPr>
            <a:r>
              <a:rPr lang="en-US" sz="1700" b="1" dirty="0">
                <a:latin typeface="Courier New" panose="02070309020205020404" pitchFamily="49" charset="0"/>
              </a:rPr>
              <a:t>Character device: c</a:t>
            </a:r>
          </a:p>
          <a:p>
            <a:pPr marL="457200" lvl="1" indent="0">
              <a:lnSpc>
                <a:spcPct val="100000"/>
              </a:lnSpc>
              <a:spcBef>
                <a:spcPts val="0"/>
              </a:spcBef>
              <a:buNone/>
            </a:pPr>
            <a:endParaRPr lang="en-US" sz="1700" b="1" dirty="0">
              <a:latin typeface="Courier New" panose="02070309020205020404" pitchFamily="49" charset="0"/>
            </a:endParaRPr>
          </a:p>
          <a:p>
            <a:pPr marL="457200" lvl="1" indent="0">
              <a:lnSpc>
                <a:spcPct val="100000"/>
              </a:lnSpc>
              <a:spcBef>
                <a:spcPts val="0"/>
              </a:spcBef>
              <a:buNone/>
            </a:pPr>
            <a:endParaRPr lang="en-US" sz="1700" b="1" dirty="0">
              <a:latin typeface="Courier New" panose="02070309020205020404" pitchFamily="49" charset="0"/>
            </a:endParaRPr>
          </a:p>
          <a:p>
            <a:pPr lvl="1">
              <a:lnSpc>
                <a:spcPct val="100000"/>
              </a:lnSpc>
              <a:spcBef>
                <a:spcPts val="0"/>
              </a:spcBef>
              <a:buFont typeface="Wingdings" panose="05000000000000000000" pitchFamily="2" charset="2"/>
              <a:buChar char="ü"/>
            </a:pPr>
            <a:r>
              <a:rPr lang="en-US" sz="1700" b="1" dirty="0">
                <a:latin typeface="Courier New" panose="02070309020205020404" pitchFamily="49" charset="0"/>
              </a:rPr>
              <a:t>Block device: b</a:t>
            </a:r>
          </a:p>
          <a:p>
            <a:pPr marL="457200" lvl="1" indent="0">
              <a:lnSpc>
                <a:spcPct val="100000"/>
              </a:lnSpc>
              <a:spcBef>
                <a:spcPts val="0"/>
              </a:spcBef>
              <a:buNone/>
            </a:pPr>
            <a:endParaRPr lang="en-US" sz="1700" b="1" dirty="0">
              <a:latin typeface="Courier New" panose="02070309020205020404" pitchFamily="49" charset="0"/>
            </a:endParaRPr>
          </a:p>
          <a:p>
            <a:pPr marL="457200" lvl="1" indent="0">
              <a:lnSpc>
                <a:spcPct val="100000"/>
              </a:lnSpc>
              <a:spcBef>
                <a:spcPts val="0"/>
              </a:spcBef>
              <a:buNone/>
            </a:pPr>
            <a:endParaRPr lang="en-US" sz="1700" b="1" dirty="0">
              <a:latin typeface="Courier New" panose="02070309020205020404" pitchFamily="49" charset="0"/>
            </a:endParaRPr>
          </a:p>
          <a:p>
            <a:pPr lvl="1">
              <a:lnSpc>
                <a:spcPct val="100000"/>
              </a:lnSpc>
              <a:spcBef>
                <a:spcPts val="0"/>
              </a:spcBef>
              <a:buFont typeface="Wingdings" panose="05000000000000000000" pitchFamily="2" charset="2"/>
              <a:buChar char="ü"/>
            </a:pPr>
            <a:r>
              <a:rPr lang="en-US" sz="1700" b="1" dirty="0">
                <a:latin typeface="Courier New" panose="02070309020205020404" pitchFamily="49" charset="0"/>
              </a:rPr>
              <a:t>Local socket: s</a:t>
            </a:r>
          </a:p>
          <a:p>
            <a:pPr marL="457200" lvl="1" indent="0">
              <a:lnSpc>
                <a:spcPct val="100000"/>
              </a:lnSpc>
              <a:spcBef>
                <a:spcPts val="0"/>
              </a:spcBef>
              <a:buNone/>
            </a:pPr>
            <a:endParaRPr lang="en-US" sz="1700" b="1" dirty="0">
              <a:latin typeface="Courier New" panose="02070309020205020404" pitchFamily="49" charset="0"/>
            </a:endParaRPr>
          </a:p>
          <a:p>
            <a:pPr marL="457200" lvl="1" indent="0">
              <a:lnSpc>
                <a:spcPct val="100000"/>
              </a:lnSpc>
              <a:spcBef>
                <a:spcPts val="0"/>
              </a:spcBef>
              <a:buNone/>
            </a:pPr>
            <a:endParaRPr lang="en-US" sz="1700" b="1" dirty="0">
              <a:latin typeface="Courier New" panose="02070309020205020404" pitchFamily="49" charset="0"/>
            </a:endParaRPr>
          </a:p>
          <a:p>
            <a:pPr lvl="1">
              <a:lnSpc>
                <a:spcPct val="100000"/>
              </a:lnSpc>
              <a:spcBef>
                <a:spcPts val="0"/>
              </a:spcBef>
              <a:buFont typeface="Wingdings" panose="05000000000000000000" pitchFamily="2" charset="2"/>
              <a:buChar char="ü"/>
            </a:pPr>
            <a:r>
              <a:rPr lang="en-US" sz="1700" b="1" dirty="0">
                <a:latin typeface="Courier New" panose="02070309020205020404" pitchFamily="49" charset="0"/>
              </a:rPr>
              <a:t>Named pipe: p</a:t>
            </a:r>
          </a:p>
          <a:p>
            <a:pPr marL="457200" lvl="1" indent="0">
              <a:lnSpc>
                <a:spcPct val="100000"/>
              </a:lnSpc>
              <a:spcBef>
                <a:spcPts val="0"/>
              </a:spcBef>
              <a:buNone/>
            </a:pPr>
            <a:endParaRPr lang="en-US" sz="1700" b="1" dirty="0">
              <a:latin typeface="Courier New" panose="02070309020205020404" pitchFamily="49" charset="0"/>
            </a:endParaRPr>
          </a:p>
          <a:p>
            <a:pPr marL="457200" lvl="1" indent="0">
              <a:lnSpc>
                <a:spcPct val="100000"/>
              </a:lnSpc>
              <a:spcBef>
                <a:spcPts val="0"/>
              </a:spcBef>
              <a:buNone/>
            </a:pPr>
            <a:endParaRPr lang="en-US" sz="1700" b="1" dirty="0">
              <a:latin typeface="Courier New" panose="02070309020205020404" pitchFamily="49" charset="0"/>
            </a:endParaRPr>
          </a:p>
          <a:p>
            <a:pPr lvl="1">
              <a:lnSpc>
                <a:spcPct val="100000"/>
              </a:lnSpc>
              <a:spcBef>
                <a:spcPts val="0"/>
              </a:spcBef>
              <a:buFont typeface="Wingdings" panose="05000000000000000000" pitchFamily="2" charset="2"/>
              <a:buChar char="ü"/>
            </a:pPr>
            <a:r>
              <a:rPr lang="en-US" sz="1700" b="1" dirty="0">
                <a:latin typeface="Courier New" panose="02070309020205020404" pitchFamily="49" charset="0"/>
              </a:rPr>
              <a:t>Symbolic link: l</a:t>
            </a:r>
          </a:p>
          <a:p>
            <a:pPr marL="457200" lvl="1" indent="0">
              <a:lnSpc>
                <a:spcPct val="100000"/>
              </a:lnSpc>
              <a:spcBef>
                <a:spcPts val="0"/>
              </a:spcBef>
              <a:buNone/>
            </a:pPr>
            <a:endParaRPr lang="en-US" sz="1800" b="1" dirty="0">
              <a:latin typeface="Courier New" panose="02070309020205020404" pitchFamily="49" charset="0"/>
            </a:endParaRPr>
          </a:p>
        </p:txBody>
      </p:sp>
      <p:pic>
        <p:nvPicPr>
          <p:cNvPr id="5" name="Picture 4">
            <a:extLst>
              <a:ext uri="{FF2B5EF4-FFF2-40B4-BE49-F238E27FC236}">
                <a16:creationId xmlns:a16="http://schemas.microsoft.com/office/drawing/2014/main" id="{177D9455-1162-443E-97CD-51D11D1FC775}"/>
              </a:ext>
            </a:extLst>
          </p:cNvPr>
          <p:cNvPicPr>
            <a:picLocks noChangeAspect="1"/>
          </p:cNvPicPr>
          <p:nvPr/>
        </p:nvPicPr>
        <p:blipFill rotWithShape="1">
          <a:blip r:embed="rId3"/>
          <a:srcRect t="1381" b="50000"/>
          <a:stretch/>
        </p:blipFill>
        <p:spPr>
          <a:xfrm>
            <a:off x="931487" y="1734532"/>
            <a:ext cx="7281027" cy="256084"/>
          </a:xfrm>
          <a:prstGeom prst="rect">
            <a:avLst/>
          </a:prstGeom>
        </p:spPr>
      </p:pic>
      <p:pic>
        <p:nvPicPr>
          <p:cNvPr id="8" name="Picture 7">
            <a:extLst>
              <a:ext uri="{FF2B5EF4-FFF2-40B4-BE49-F238E27FC236}">
                <a16:creationId xmlns:a16="http://schemas.microsoft.com/office/drawing/2014/main" id="{A937B05D-BDAA-4562-BB17-CF7C96D75821}"/>
              </a:ext>
            </a:extLst>
          </p:cNvPr>
          <p:cNvPicPr>
            <a:picLocks noChangeAspect="1"/>
          </p:cNvPicPr>
          <p:nvPr/>
        </p:nvPicPr>
        <p:blipFill rotWithShape="1">
          <a:blip r:embed="rId3"/>
          <a:srcRect t="46327" r="2372" b="9019"/>
          <a:stretch/>
        </p:blipFill>
        <p:spPr>
          <a:xfrm>
            <a:off x="702339" y="2532490"/>
            <a:ext cx="7739323" cy="256084"/>
          </a:xfrm>
          <a:prstGeom prst="rect">
            <a:avLst/>
          </a:prstGeom>
        </p:spPr>
      </p:pic>
      <p:pic>
        <p:nvPicPr>
          <p:cNvPr id="9" name="Picture 8">
            <a:extLst>
              <a:ext uri="{FF2B5EF4-FFF2-40B4-BE49-F238E27FC236}">
                <a16:creationId xmlns:a16="http://schemas.microsoft.com/office/drawing/2014/main" id="{650AE8D1-FC7C-4F7B-A5F8-7F37A01F86BB}"/>
              </a:ext>
            </a:extLst>
          </p:cNvPr>
          <p:cNvPicPr>
            <a:picLocks noChangeAspect="1"/>
          </p:cNvPicPr>
          <p:nvPr/>
        </p:nvPicPr>
        <p:blipFill rotWithShape="1">
          <a:blip r:embed="rId4"/>
          <a:srcRect t="10959" b="14933"/>
          <a:stretch/>
        </p:blipFill>
        <p:spPr>
          <a:xfrm>
            <a:off x="1266352" y="3315040"/>
            <a:ext cx="6611296" cy="257222"/>
          </a:xfrm>
          <a:prstGeom prst="rect">
            <a:avLst/>
          </a:prstGeom>
        </p:spPr>
      </p:pic>
      <p:pic>
        <p:nvPicPr>
          <p:cNvPr id="10" name="Picture 9">
            <a:extLst>
              <a:ext uri="{FF2B5EF4-FFF2-40B4-BE49-F238E27FC236}">
                <a16:creationId xmlns:a16="http://schemas.microsoft.com/office/drawing/2014/main" id="{071D8802-0634-458A-999C-F91A459085C6}"/>
              </a:ext>
            </a:extLst>
          </p:cNvPr>
          <p:cNvPicPr>
            <a:picLocks noChangeAspect="1"/>
          </p:cNvPicPr>
          <p:nvPr/>
        </p:nvPicPr>
        <p:blipFill rotWithShape="1">
          <a:blip r:embed="rId5"/>
          <a:srcRect t="66347" r="13064" b="6068"/>
          <a:stretch/>
        </p:blipFill>
        <p:spPr>
          <a:xfrm>
            <a:off x="939511" y="4101571"/>
            <a:ext cx="7264978" cy="232849"/>
          </a:xfrm>
          <a:prstGeom prst="rect">
            <a:avLst/>
          </a:prstGeom>
        </p:spPr>
      </p:pic>
      <p:pic>
        <p:nvPicPr>
          <p:cNvPr id="12" name="Picture 11">
            <a:extLst>
              <a:ext uri="{FF2B5EF4-FFF2-40B4-BE49-F238E27FC236}">
                <a16:creationId xmlns:a16="http://schemas.microsoft.com/office/drawing/2014/main" id="{96D4FFA6-C60F-4F6A-BEE8-87A3E69CA811}"/>
              </a:ext>
            </a:extLst>
          </p:cNvPr>
          <p:cNvPicPr>
            <a:picLocks noChangeAspect="1"/>
          </p:cNvPicPr>
          <p:nvPr/>
        </p:nvPicPr>
        <p:blipFill rotWithShape="1">
          <a:blip r:embed="rId6"/>
          <a:srcRect t="6932" b="14558"/>
          <a:stretch/>
        </p:blipFill>
        <p:spPr>
          <a:xfrm>
            <a:off x="521233" y="4879388"/>
            <a:ext cx="8101535" cy="232849"/>
          </a:xfrm>
          <a:prstGeom prst="rect">
            <a:avLst/>
          </a:prstGeom>
        </p:spPr>
      </p:pic>
      <p:pic>
        <p:nvPicPr>
          <p:cNvPr id="13" name="Picture 12">
            <a:extLst>
              <a:ext uri="{FF2B5EF4-FFF2-40B4-BE49-F238E27FC236}">
                <a16:creationId xmlns:a16="http://schemas.microsoft.com/office/drawing/2014/main" id="{44B92830-17F6-4733-922A-D6A970E5882B}"/>
              </a:ext>
            </a:extLst>
          </p:cNvPr>
          <p:cNvPicPr>
            <a:picLocks noChangeAspect="1"/>
          </p:cNvPicPr>
          <p:nvPr/>
        </p:nvPicPr>
        <p:blipFill rotWithShape="1">
          <a:blip r:embed="rId7"/>
          <a:srcRect t="10206" r="1422" b="19442"/>
          <a:stretch/>
        </p:blipFill>
        <p:spPr>
          <a:xfrm>
            <a:off x="656770" y="5670015"/>
            <a:ext cx="7830461" cy="232849"/>
          </a:xfrm>
          <a:prstGeom prst="rect">
            <a:avLst/>
          </a:prstGeom>
        </p:spPr>
      </p:pic>
      <p:pic>
        <p:nvPicPr>
          <p:cNvPr id="14" name="Picture 13">
            <a:extLst>
              <a:ext uri="{FF2B5EF4-FFF2-40B4-BE49-F238E27FC236}">
                <a16:creationId xmlns:a16="http://schemas.microsoft.com/office/drawing/2014/main" id="{113DB235-4B91-4D6D-ABBC-C73151002050}"/>
              </a:ext>
            </a:extLst>
          </p:cNvPr>
          <p:cNvPicPr>
            <a:picLocks noChangeAspect="1"/>
          </p:cNvPicPr>
          <p:nvPr/>
        </p:nvPicPr>
        <p:blipFill rotWithShape="1">
          <a:blip r:embed="rId5"/>
          <a:srcRect t="4559" b="63639"/>
          <a:stretch/>
        </p:blipFill>
        <p:spPr>
          <a:xfrm>
            <a:off x="807881" y="6434770"/>
            <a:ext cx="7528238" cy="241836"/>
          </a:xfrm>
          <a:prstGeom prst="rect">
            <a:avLst/>
          </a:prstGeom>
        </p:spPr>
      </p:pic>
    </p:spTree>
    <p:extLst>
      <p:ext uri="{BB962C8B-B14F-4D97-AF65-F5344CB8AC3E}">
        <p14:creationId xmlns:p14="http://schemas.microsoft.com/office/powerpoint/2010/main" val="30880039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6DEDA4CE-4635-4D33-B1B6-74752AE7865E}"/>
              </a:ext>
            </a:extLst>
          </p:cNvPr>
          <p:cNvSpPr/>
          <p:nvPr/>
        </p:nvSpPr>
        <p:spPr>
          <a:xfrm>
            <a:off x="373538" y="75415"/>
            <a:ext cx="8396925" cy="518474"/>
          </a:xfrm>
          <a:prstGeom prst="rect">
            <a:avLst/>
          </a:prstGeom>
          <a:noFill/>
          <a:ln>
            <a:noFill/>
          </a:ln>
        </p:spPr>
        <p:txBody>
          <a:bodyPr lIns="90000" tIns="45000" rIns="90000" bIns="45000" anchor="ctr"/>
          <a:lstStyle/>
          <a:p>
            <a:pPr algn="ctr">
              <a:lnSpc>
                <a:spcPct val="100000"/>
              </a:lnSpc>
            </a:pPr>
            <a:r>
              <a:rPr lang="en-US" sz="2500" b="1" dirty="0">
                <a:latin typeface="Courier New" panose="02070309020205020404" pitchFamily="49" charset="0"/>
                <a:cs typeface="Courier New" panose="02070309020205020404" pitchFamily="49" charset="0"/>
              </a:rPr>
              <a:t>stat Command</a:t>
            </a:r>
            <a:endParaRPr sz="2500" dirty="0">
              <a:latin typeface="Courier New" panose="02070309020205020404" pitchFamily="49" charset="0"/>
              <a:cs typeface="Courier New" panose="02070309020205020404" pitchFamily="49" charset="0"/>
            </a:endParaRPr>
          </a:p>
        </p:txBody>
      </p:sp>
      <p:sp>
        <p:nvSpPr>
          <p:cNvPr id="7" name="Content Placeholder 14">
            <a:extLst>
              <a:ext uri="{FF2B5EF4-FFF2-40B4-BE49-F238E27FC236}">
                <a16:creationId xmlns:a16="http://schemas.microsoft.com/office/drawing/2014/main" id="{89A246D7-FB77-42F9-B4A8-4F18C5B784E6}"/>
              </a:ext>
            </a:extLst>
          </p:cNvPr>
          <p:cNvSpPr>
            <a:spLocks noGrp="1"/>
          </p:cNvSpPr>
          <p:nvPr>
            <p:ph idx="1"/>
          </p:nvPr>
        </p:nvSpPr>
        <p:spPr>
          <a:xfrm>
            <a:off x="228600" y="970962"/>
            <a:ext cx="8686799" cy="3318234"/>
          </a:xfrm>
        </p:spPr>
        <p:txBody>
          <a:bodyPr/>
          <a:lstStyle/>
          <a:p>
            <a:pPr>
              <a:buFont typeface="Wingdings" panose="05000000000000000000" pitchFamily="2" charset="2"/>
              <a:buChar char="Ø"/>
            </a:pPr>
            <a:r>
              <a:rPr lang="en-US" sz="1800" b="1" dirty="0">
                <a:latin typeface="Courier New" panose="02070309020205020404" pitchFamily="49" charset="0"/>
              </a:rPr>
              <a:t> The list file can provide good basic information about active files and this can be augmented with the stat command which displays file or file system status</a:t>
            </a:r>
          </a:p>
          <a:p>
            <a:pPr>
              <a:buFont typeface="Wingdings" panose="05000000000000000000" pitchFamily="2" charset="2"/>
              <a:buChar char="Ø"/>
            </a:pPr>
            <a:r>
              <a:rPr lang="en-US" sz="1800" b="1" dirty="0">
                <a:latin typeface="Courier New" panose="02070309020205020404" pitchFamily="49" charset="0"/>
              </a:rPr>
              <a:t> Some of the more useful stat options include:</a:t>
            </a:r>
          </a:p>
          <a:p>
            <a:pPr lvl="1">
              <a:buFont typeface="Wingdings" panose="05000000000000000000" pitchFamily="2" charset="2"/>
              <a:buChar char="ü"/>
            </a:pPr>
            <a:r>
              <a:rPr lang="en-US" sz="1800" b="1" dirty="0">
                <a:latin typeface="Courier New" panose="02070309020205020404" pitchFamily="49" charset="0"/>
              </a:rPr>
              <a:t>-L, --dereference</a:t>
            </a:r>
          </a:p>
          <a:p>
            <a:pPr lvl="2">
              <a:buFont typeface="Courier New" panose="02070309020205020404" pitchFamily="49" charset="0"/>
              <a:buChar char="o"/>
            </a:pPr>
            <a:r>
              <a:rPr lang="en-US" sz="1800" b="1" dirty="0">
                <a:latin typeface="Courier New" panose="02070309020205020404" pitchFamily="49" charset="0"/>
              </a:rPr>
              <a:t>Follows links associated to the file</a:t>
            </a:r>
          </a:p>
          <a:p>
            <a:pPr lvl="1">
              <a:buFont typeface="Wingdings" panose="05000000000000000000" pitchFamily="2" charset="2"/>
              <a:buChar char="ü"/>
            </a:pPr>
            <a:r>
              <a:rPr lang="en-US" sz="1800" b="1" dirty="0">
                <a:latin typeface="Courier New" panose="02070309020205020404" pitchFamily="49" charset="0"/>
              </a:rPr>
              <a:t>-f, --file-system</a:t>
            </a:r>
          </a:p>
          <a:p>
            <a:pPr lvl="2">
              <a:buFont typeface="Courier New" panose="02070309020205020404" pitchFamily="49" charset="0"/>
              <a:buChar char="o"/>
            </a:pPr>
            <a:r>
              <a:rPr lang="en-US" sz="1800" b="1" dirty="0">
                <a:latin typeface="Courier New" panose="02070309020205020404" pitchFamily="49" charset="0"/>
              </a:rPr>
              <a:t>Identifies file system status instead of file status</a:t>
            </a:r>
          </a:p>
          <a:p>
            <a:pPr lvl="1">
              <a:buFont typeface="Wingdings" panose="05000000000000000000" pitchFamily="2" charset="2"/>
              <a:buChar char="Ø"/>
            </a:pPr>
            <a:r>
              <a:rPr lang="en-US" sz="1800" b="1" dirty="0">
                <a:latin typeface="Courier New" panose="02070309020205020404" pitchFamily="49" charset="0"/>
              </a:rPr>
              <a:t>-c  --format=FORMAT</a:t>
            </a:r>
          </a:p>
          <a:p>
            <a:pPr lvl="2">
              <a:buFont typeface="Courier New" panose="02070309020205020404" pitchFamily="49" charset="0"/>
              <a:buChar char="o"/>
            </a:pPr>
            <a:r>
              <a:rPr lang="en-US" sz="1800" b="1" dirty="0">
                <a:latin typeface="Courier New" panose="02070309020205020404" pitchFamily="49" charset="0"/>
              </a:rPr>
              <a:t>use the specified FORMAT instead of the default; output a newline after each use of FORMAT</a:t>
            </a:r>
          </a:p>
        </p:txBody>
      </p:sp>
      <p:pic>
        <p:nvPicPr>
          <p:cNvPr id="2" name="Picture 1">
            <a:extLst>
              <a:ext uri="{FF2B5EF4-FFF2-40B4-BE49-F238E27FC236}">
                <a16:creationId xmlns:a16="http://schemas.microsoft.com/office/drawing/2014/main" id="{5B08BD41-3194-4FB7-9E52-8579B802379D}"/>
              </a:ext>
            </a:extLst>
          </p:cNvPr>
          <p:cNvPicPr>
            <a:picLocks noChangeAspect="1"/>
          </p:cNvPicPr>
          <p:nvPr/>
        </p:nvPicPr>
        <p:blipFill rotWithShape="1">
          <a:blip r:embed="rId3"/>
          <a:srcRect b="2909"/>
          <a:stretch/>
        </p:blipFill>
        <p:spPr>
          <a:xfrm>
            <a:off x="1186192" y="4666269"/>
            <a:ext cx="6771614" cy="1564839"/>
          </a:xfrm>
          <a:prstGeom prst="rect">
            <a:avLst/>
          </a:prstGeom>
        </p:spPr>
      </p:pic>
    </p:spTree>
    <p:extLst>
      <p:ext uri="{BB962C8B-B14F-4D97-AF65-F5344CB8AC3E}">
        <p14:creationId xmlns:p14="http://schemas.microsoft.com/office/powerpoint/2010/main" val="10151608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6DEDA4CE-4635-4D33-B1B6-74752AE7865E}"/>
              </a:ext>
            </a:extLst>
          </p:cNvPr>
          <p:cNvSpPr/>
          <p:nvPr/>
        </p:nvSpPr>
        <p:spPr>
          <a:xfrm>
            <a:off x="373538" y="75415"/>
            <a:ext cx="8396925" cy="518474"/>
          </a:xfrm>
          <a:prstGeom prst="rect">
            <a:avLst/>
          </a:prstGeom>
          <a:noFill/>
          <a:ln>
            <a:noFill/>
          </a:ln>
        </p:spPr>
        <p:txBody>
          <a:bodyPr lIns="90000" tIns="45000" rIns="90000" bIns="45000" anchor="ctr"/>
          <a:lstStyle/>
          <a:p>
            <a:pPr algn="ctr">
              <a:lnSpc>
                <a:spcPct val="100000"/>
              </a:lnSpc>
            </a:pPr>
            <a:r>
              <a:rPr lang="en-US" sz="2500" b="1" dirty="0">
                <a:latin typeface="Courier New" panose="02070309020205020404" pitchFamily="49" charset="0"/>
                <a:cs typeface="Courier New" panose="02070309020205020404" pitchFamily="49" charset="0"/>
              </a:rPr>
              <a:t>Regular File Types</a:t>
            </a:r>
            <a:endParaRPr sz="2500" dirty="0">
              <a:latin typeface="Courier New" panose="02070309020205020404" pitchFamily="49" charset="0"/>
              <a:cs typeface="Courier New" panose="02070309020205020404" pitchFamily="49" charset="0"/>
            </a:endParaRPr>
          </a:p>
        </p:txBody>
      </p:sp>
      <p:sp>
        <p:nvSpPr>
          <p:cNvPr id="7" name="Content Placeholder 14">
            <a:extLst>
              <a:ext uri="{FF2B5EF4-FFF2-40B4-BE49-F238E27FC236}">
                <a16:creationId xmlns:a16="http://schemas.microsoft.com/office/drawing/2014/main" id="{89A246D7-FB77-42F9-B4A8-4F18C5B784E6}"/>
              </a:ext>
            </a:extLst>
          </p:cNvPr>
          <p:cNvSpPr>
            <a:spLocks noGrp="1"/>
          </p:cNvSpPr>
          <p:nvPr>
            <p:ph idx="1"/>
          </p:nvPr>
        </p:nvSpPr>
        <p:spPr>
          <a:xfrm>
            <a:off x="228600" y="1102937"/>
            <a:ext cx="8686799" cy="4864231"/>
          </a:xfrm>
        </p:spPr>
        <p:txBody>
          <a:bodyPr/>
          <a:lstStyle/>
          <a:p>
            <a:pPr>
              <a:buFont typeface="Wingdings" panose="05000000000000000000" pitchFamily="2" charset="2"/>
              <a:buChar char="Ø"/>
            </a:pPr>
            <a:r>
              <a:rPr lang="en-US" sz="2000" b="1" dirty="0">
                <a:latin typeface="Courier New" panose="02070309020205020404" pitchFamily="49" charset="0"/>
              </a:rPr>
              <a:t> There are different types of regular files</a:t>
            </a:r>
          </a:p>
          <a:p>
            <a:pPr lvl="1">
              <a:buFont typeface="Wingdings" panose="05000000000000000000" pitchFamily="2" charset="2"/>
              <a:buChar char="ü"/>
            </a:pPr>
            <a:r>
              <a:rPr lang="en-US" sz="1600" b="1" dirty="0">
                <a:latin typeface="Courier New" panose="02070309020205020404" pitchFamily="49" charset="0"/>
              </a:rPr>
              <a:t> Readable</a:t>
            </a:r>
          </a:p>
          <a:p>
            <a:pPr lvl="1">
              <a:buFont typeface="Wingdings" panose="05000000000000000000" pitchFamily="2" charset="2"/>
              <a:buChar char="ü"/>
            </a:pPr>
            <a:r>
              <a:rPr lang="en-US" sz="1600" b="1" dirty="0">
                <a:latin typeface="Courier New" panose="02070309020205020404" pitchFamily="49" charset="0"/>
              </a:rPr>
              <a:t> Binary</a:t>
            </a:r>
          </a:p>
          <a:p>
            <a:pPr lvl="1">
              <a:buFont typeface="Wingdings" panose="05000000000000000000" pitchFamily="2" charset="2"/>
              <a:buChar char="ü"/>
            </a:pPr>
            <a:r>
              <a:rPr lang="en-US" sz="1600" b="1" dirty="0">
                <a:latin typeface="Courier New" panose="02070309020205020404" pitchFamily="49" charset="0"/>
              </a:rPr>
              <a:t> Image</a:t>
            </a:r>
          </a:p>
          <a:p>
            <a:pPr lvl="1">
              <a:buFont typeface="Wingdings" panose="05000000000000000000" pitchFamily="2" charset="2"/>
              <a:buChar char="ü"/>
            </a:pPr>
            <a:r>
              <a:rPr lang="en-US" sz="1600" b="1" dirty="0">
                <a:latin typeface="Courier New" panose="02070309020205020404" pitchFamily="49" charset="0"/>
              </a:rPr>
              <a:t> Compressed</a:t>
            </a:r>
          </a:p>
          <a:p>
            <a:pPr>
              <a:buFont typeface="Wingdings" panose="05000000000000000000" pitchFamily="2" charset="2"/>
              <a:buChar char="Ø"/>
            </a:pPr>
            <a:r>
              <a:rPr lang="en-US" sz="2000" b="1" dirty="0">
                <a:latin typeface="Courier New" panose="02070309020205020404" pitchFamily="49" charset="0"/>
              </a:rPr>
              <a:t> There will be cases when regular expression searches result in successful matches, but the matches will be on binary files</a:t>
            </a:r>
          </a:p>
          <a:p>
            <a:pPr>
              <a:buFont typeface="Wingdings" panose="05000000000000000000" pitchFamily="2" charset="2"/>
              <a:buChar char="Ø"/>
            </a:pPr>
            <a:endParaRPr lang="en-US" sz="2000" b="1" dirty="0">
              <a:latin typeface="Courier New" panose="02070309020205020404" pitchFamily="49" charset="0"/>
            </a:endParaRPr>
          </a:p>
          <a:p>
            <a:pPr>
              <a:buFont typeface="Wingdings" panose="05000000000000000000" pitchFamily="2" charset="2"/>
              <a:buChar char="Ø"/>
            </a:pPr>
            <a:endParaRPr lang="en-US" sz="2000" b="1" dirty="0">
              <a:latin typeface="Courier New" panose="02070309020205020404" pitchFamily="49" charset="0"/>
            </a:endParaRPr>
          </a:p>
          <a:p>
            <a:pPr>
              <a:buFont typeface="Wingdings" panose="05000000000000000000" pitchFamily="2" charset="2"/>
              <a:buChar char="Ø"/>
            </a:pPr>
            <a:endParaRPr lang="en-US" sz="2000" b="1" dirty="0">
              <a:latin typeface="Courier New" panose="02070309020205020404" pitchFamily="49" charset="0"/>
            </a:endParaRPr>
          </a:p>
          <a:p>
            <a:pPr>
              <a:buFont typeface="Wingdings" panose="05000000000000000000" pitchFamily="2" charset="2"/>
              <a:buChar char="Ø"/>
            </a:pPr>
            <a:r>
              <a:rPr lang="en-US" sz="2000" b="1" dirty="0">
                <a:latin typeface="Courier New" panose="02070309020205020404" pitchFamily="49" charset="0"/>
              </a:rPr>
              <a:t> Methods to find matches within binary files</a:t>
            </a:r>
            <a:endParaRPr lang="en-US" sz="1600" b="1" dirty="0">
              <a:latin typeface="Courier New" panose="02070309020205020404" pitchFamily="49" charset="0"/>
            </a:endParaRPr>
          </a:p>
          <a:p>
            <a:pPr marL="0" indent="0" algn="ctr">
              <a:buNone/>
            </a:pPr>
            <a:r>
              <a:rPr lang="en-US" sz="2000" b="1" dirty="0">
                <a:latin typeface="Courier New" panose="02070309020205020404" pitchFamily="49" charset="0"/>
              </a:rPr>
              <a:t>grep -a &lt;</a:t>
            </a:r>
            <a:r>
              <a:rPr lang="en-US" sz="2000" b="1" dirty="0" err="1">
                <a:latin typeface="Courier New" panose="02070309020205020404" pitchFamily="49" charset="0"/>
              </a:rPr>
              <a:t>BinaryFileName</a:t>
            </a:r>
            <a:r>
              <a:rPr lang="en-US" sz="2000" b="1" dirty="0">
                <a:latin typeface="Courier New" panose="02070309020205020404" pitchFamily="49" charset="0"/>
              </a:rPr>
              <a:t>&gt;</a:t>
            </a:r>
          </a:p>
          <a:p>
            <a:pPr marL="0" indent="0" algn="ctr">
              <a:buNone/>
            </a:pPr>
            <a:r>
              <a:rPr lang="en-US" sz="2000" b="1" dirty="0" err="1">
                <a:latin typeface="Courier New" panose="02070309020205020404" pitchFamily="49" charset="0"/>
              </a:rPr>
              <a:t>bgrep</a:t>
            </a:r>
            <a:r>
              <a:rPr lang="en-US" sz="2000" b="1" dirty="0">
                <a:latin typeface="Courier New" panose="02070309020205020404" pitchFamily="49" charset="0"/>
              </a:rPr>
              <a:t> &lt;</a:t>
            </a:r>
            <a:r>
              <a:rPr lang="en-US" sz="2000" b="1" dirty="0" err="1">
                <a:latin typeface="Courier New" panose="02070309020205020404" pitchFamily="49" charset="0"/>
              </a:rPr>
              <a:t>BinaryFileName</a:t>
            </a:r>
            <a:r>
              <a:rPr lang="en-US" sz="2000" b="1" dirty="0">
                <a:latin typeface="Courier New" panose="02070309020205020404" pitchFamily="49" charset="0"/>
              </a:rPr>
              <a:t>&gt;</a:t>
            </a:r>
          </a:p>
        </p:txBody>
      </p:sp>
      <p:pic>
        <p:nvPicPr>
          <p:cNvPr id="3" name="Picture 2">
            <a:extLst>
              <a:ext uri="{FF2B5EF4-FFF2-40B4-BE49-F238E27FC236}">
                <a16:creationId xmlns:a16="http://schemas.microsoft.com/office/drawing/2014/main" id="{EF142A1E-9404-426A-A56B-2A7FDEEC2C22}"/>
              </a:ext>
            </a:extLst>
          </p:cNvPr>
          <p:cNvPicPr>
            <a:picLocks noChangeAspect="1"/>
          </p:cNvPicPr>
          <p:nvPr/>
        </p:nvPicPr>
        <p:blipFill rotWithShape="1">
          <a:blip r:embed="rId3"/>
          <a:srcRect t="31743" r="30762" b="4847"/>
          <a:stretch/>
        </p:blipFill>
        <p:spPr>
          <a:xfrm>
            <a:off x="150178" y="3638746"/>
            <a:ext cx="8843645" cy="848412"/>
          </a:xfrm>
          <a:prstGeom prst="rect">
            <a:avLst/>
          </a:prstGeom>
        </p:spPr>
      </p:pic>
    </p:spTree>
    <p:extLst>
      <p:ext uri="{BB962C8B-B14F-4D97-AF65-F5344CB8AC3E}">
        <p14:creationId xmlns:p14="http://schemas.microsoft.com/office/powerpoint/2010/main" val="26864482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6DEDA4CE-4635-4D33-B1B6-74752AE7865E}"/>
              </a:ext>
            </a:extLst>
          </p:cNvPr>
          <p:cNvSpPr/>
          <p:nvPr/>
        </p:nvSpPr>
        <p:spPr>
          <a:xfrm>
            <a:off x="373538" y="75415"/>
            <a:ext cx="8396925" cy="518474"/>
          </a:xfrm>
          <a:prstGeom prst="rect">
            <a:avLst/>
          </a:prstGeom>
          <a:noFill/>
          <a:ln>
            <a:noFill/>
          </a:ln>
        </p:spPr>
        <p:txBody>
          <a:bodyPr lIns="90000" tIns="45000" rIns="90000" bIns="45000" anchor="ctr"/>
          <a:lstStyle/>
          <a:p>
            <a:pPr algn="ctr">
              <a:lnSpc>
                <a:spcPct val="100000"/>
              </a:lnSpc>
            </a:pPr>
            <a:r>
              <a:rPr lang="en-US" sz="2500" b="1" dirty="0">
                <a:latin typeface="Courier New" panose="02070309020205020404" pitchFamily="49" charset="0"/>
                <a:cs typeface="Courier New" panose="02070309020205020404" pitchFamily="49" charset="0"/>
              </a:rPr>
              <a:t>Binary File Search</a:t>
            </a:r>
            <a:endParaRPr sz="2500" dirty="0">
              <a:latin typeface="Courier New" panose="02070309020205020404" pitchFamily="49" charset="0"/>
              <a:cs typeface="Courier New" panose="02070309020205020404" pitchFamily="49" charset="0"/>
            </a:endParaRPr>
          </a:p>
        </p:txBody>
      </p:sp>
      <p:sp>
        <p:nvSpPr>
          <p:cNvPr id="7" name="Content Placeholder 14">
            <a:extLst>
              <a:ext uri="{FF2B5EF4-FFF2-40B4-BE49-F238E27FC236}">
                <a16:creationId xmlns:a16="http://schemas.microsoft.com/office/drawing/2014/main" id="{89A246D7-FB77-42F9-B4A8-4F18C5B784E6}"/>
              </a:ext>
            </a:extLst>
          </p:cNvPr>
          <p:cNvSpPr>
            <a:spLocks noGrp="1"/>
          </p:cNvSpPr>
          <p:nvPr>
            <p:ph idx="1"/>
          </p:nvPr>
        </p:nvSpPr>
        <p:spPr>
          <a:xfrm>
            <a:off x="228600" y="1102938"/>
            <a:ext cx="8686799" cy="810704"/>
          </a:xfrm>
        </p:spPr>
        <p:txBody>
          <a:bodyPr/>
          <a:lstStyle/>
          <a:p>
            <a:pPr>
              <a:buFont typeface="Wingdings" panose="05000000000000000000" pitchFamily="2" charset="2"/>
              <a:buChar char="Ø"/>
            </a:pPr>
            <a:r>
              <a:rPr lang="en-US" sz="2000" b="1" dirty="0">
                <a:latin typeface="Courier New" panose="02070309020205020404" pitchFamily="49" charset="0"/>
              </a:rPr>
              <a:t> Example of binary search on main memory</a:t>
            </a:r>
          </a:p>
          <a:p>
            <a:pPr marL="0" indent="0" algn="ctr">
              <a:buNone/>
            </a:pPr>
            <a:r>
              <a:rPr lang="en-US" sz="2000" b="1" dirty="0">
                <a:latin typeface="Courier New" panose="02070309020205020404" pitchFamily="49" charset="0"/>
              </a:rPr>
              <a:t>grep -a &lt;</a:t>
            </a:r>
            <a:r>
              <a:rPr lang="en-US" sz="2000" b="1" dirty="0" err="1">
                <a:latin typeface="Courier New" panose="02070309020205020404" pitchFamily="49" charset="0"/>
              </a:rPr>
              <a:t>BinaryFileName</a:t>
            </a:r>
            <a:r>
              <a:rPr lang="en-US" sz="2000" b="1" dirty="0">
                <a:latin typeface="Courier New" panose="02070309020205020404" pitchFamily="49" charset="0"/>
              </a:rPr>
              <a:t>&gt;</a:t>
            </a:r>
          </a:p>
        </p:txBody>
      </p:sp>
      <p:pic>
        <p:nvPicPr>
          <p:cNvPr id="5" name="Picture 4">
            <a:extLst>
              <a:ext uri="{FF2B5EF4-FFF2-40B4-BE49-F238E27FC236}">
                <a16:creationId xmlns:a16="http://schemas.microsoft.com/office/drawing/2014/main" id="{D76018C4-A8FF-4CEF-9B86-DEA328DA9565}"/>
              </a:ext>
            </a:extLst>
          </p:cNvPr>
          <p:cNvPicPr>
            <a:picLocks noChangeAspect="1"/>
          </p:cNvPicPr>
          <p:nvPr/>
        </p:nvPicPr>
        <p:blipFill>
          <a:blip r:embed="rId3"/>
          <a:stretch>
            <a:fillRect/>
          </a:stretch>
        </p:blipFill>
        <p:spPr>
          <a:xfrm>
            <a:off x="367646" y="2764770"/>
            <a:ext cx="8408709" cy="1013586"/>
          </a:xfrm>
          <a:prstGeom prst="rect">
            <a:avLst/>
          </a:prstGeom>
        </p:spPr>
      </p:pic>
    </p:spTree>
    <p:extLst>
      <p:ext uri="{BB962C8B-B14F-4D97-AF65-F5344CB8AC3E}">
        <p14:creationId xmlns:p14="http://schemas.microsoft.com/office/powerpoint/2010/main" val="1095254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1"/>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Unix History</a:t>
            </a:r>
            <a:endParaRPr dirty="0">
              <a:latin typeface="Courier New" panose="02070309020205020404" pitchFamily="49" charset="0"/>
              <a:cs typeface="Courier New" panose="02070309020205020404" pitchFamily="49" charset="0"/>
            </a:endParaRPr>
          </a:p>
        </p:txBody>
      </p:sp>
      <p:pic>
        <p:nvPicPr>
          <p:cNvPr id="6" name="Picture 5" descr="A display in a store&#10;&#10;Description automatically generated">
            <a:extLst>
              <a:ext uri="{FF2B5EF4-FFF2-40B4-BE49-F238E27FC236}">
                <a16:creationId xmlns:a16="http://schemas.microsoft.com/office/drawing/2014/main" id="{FD5884A6-40A0-4538-93AD-4855F45055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8" y="524694"/>
            <a:ext cx="9066925" cy="6283096"/>
          </a:xfrm>
          <a:prstGeom prst="rect">
            <a:avLst/>
          </a:prstGeom>
        </p:spPr>
      </p:pic>
    </p:spTree>
    <p:extLst>
      <p:ext uri="{BB962C8B-B14F-4D97-AF65-F5344CB8AC3E}">
        <p14:creationId xmlns:p14="http://schemas.microsoft.com/office/powerpoint/2010/main" val="241040584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01926" y="3008308"/>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Linux Web Server Forensics</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960704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1"/>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Linux Web Server Forensics</a:t>
            </a:r>
            <a:endParaRPr dirty="0">
              <a:latin typeface="Courier New" panose="02070309020205020404" pitchFamily="49" charset="0"/>
              <a:cs typeface="Courier New" panose="02070309020205020404" pitchFamily="49" charset="0"/>
            </a:endParaRPr>
          </a:p>
        </p:txBody>
      </p:sp>
      <p:sp>
        <p:nvSpPr>
          <p:cNvPr id="5" name="CustomShape 1">
            <a:extLst>
              <a:ext uri="{FF2B5EF4-FFF2-40B4-BE49-F238E27FC236}">
                <a16:creationId xmlns:a16="http://schemas.microsoft.com/office/drawing/2014/main" id="{704F903F-3803-4E5C-BD3B-5D22B89F5733}"/>
              </a:ext>
            </a:extLst>
          </p:cNvPr>
          <p:cNvSpPr/>
          <p:nvPr/>
        </p:nvSpPr>
        <p:spPr>
          <a:xfrm>
            <a:off x="109222" y="633629"/>
            <a:ext cx="8850140" cy="3014542"/>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With an understanding of Linux file system structure, we can apply our knowledge to a specific forensics application</a:t>
            </a:r>
          </a:p>
          <a:p>
            <a:pPr marL="342900" indent="-342900">
              <a:buFont typeface="Wingdings" panose="05000000000000000000" pitchFamily="2" charset="2"/>
              <a:buChar char="Ø"/>
            </a:pPr>
            <a:endParaRPr lang="en-US" sz="16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Significant information can be identified within Linux systems that are configured as web servers</a:t>
            </a:r>
          </a:p>
          <a:p>
            <a:endParaRPr lang="en-US" sz="16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Some of the more common Linux-based web servers include:</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Apache HTTP Server</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Tomcat</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NGINX</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Node.js</a:t>
            </a:r>
          </a:p>
          <a:p>
            <a:pPr marL="800100" lvl="1" indent="-342900">
              <a:buFont typeface="Wingdings" panose="05000000000000000000" pitchFamily="2" charset="2"/>
              <a:buChar char="ü"/>
            </a:pPr>
            <a:r>
              <a:rPr lang="en-US" sz="1600" b="1" dirty="0" err="1">
                <a:solidFill>
                  <a:srgbClr val="000000"/>
                </a:solidFill>
                <a:latin typeface="Courier New" panose="02070309020205020404" pitchFamily="49" charset="0"/>
                <a:cs typeface="Courier New" panose="02070309020205020404" pitchFamily="49" charset="0"/>
              </a:rPr>
              <a:t>Lighttpd</a:t>
            </a:r>
            <a:endParaRPr lang="en-US" sz="1600" b="1" dirty="0">
              <a:solidFill>
                <a:srgbClr val="000000"/>
              </a:solidFill>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1CD17191-7AB7-42C4-921A-C72D100B8882}"/>
              </a:ext>
            </a:extLst>
          </p:cNvPr>
          <p:cNvPicPr>
            <a:picLocks noChangeAspect="1"/>
          </p:cNvPicPr>
          <p:nvPr/>
        </p:nvPicPr>
        <p:blipFill>
          <a:blip r:embed="rId2"/>
          <a:stretch>
            <a:fillRect/>
          </a:stretch>
        </p:blipFill>
        <p:spPr>
          <a:xfrm>
            <a:off x="1570471" y="3817953"/>
            <a:ext cx="6003058" cy="2852469"/>
          </a:xfrm>
          <a:prstGeom prst="rect">
            <a:avLst/>
          </a:prstGeom>
          <a:ln>
            <a:solidFill>
              <a:schemeClr val="tx1"/>
            </a:solidFill>
          </a:ln>
        </p:spPr>
      </p:pic>
    </p:spTree>
    <p:extLst>
      <p:ext uri="{BB962C8B-B14F-4D97-AF65-F5344CB8AC3E}">
        <p14:creationId xmlns:p14="http://schemas.microsoft.com/office/powerpoint/2010/main" val="389303051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1"/>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Apache Web Servers</a:t>
            </a:r>
            <a:endParaRPr dirty="0">
              <a:latin typeface="Courier New" panose="02070309020205020404" pitchFamily="49" charset="0"/>
              <a:cs typeface="Courier New" panose="02070309020205020404" pitchFamily="49" charset="0"/>
            </a:endParaRPr>
          </a:p>
        </p:txBody>
      </p:sp>
      <p:sp>
        <p:nvSpPr>
          <p:cNvPr id="5" name="CustomShape 1">
            <a:extLst>
              <a:ext uri="{FF2B5EF4-FFF2-40B4-BE49-F238E27FC236}">
                <a16:creationId xmlns:a16="http://schemas.microsoft.com/office/drawing/2014/main" id="{704F903F-3803-4E5C-BD3B-5D22B89F5733}"/>
              </a:ext>
            </a:extLst>
          </p:cNvPr>
          <p:cNvSpPr/>
          <p:nvPr/>
        </p:nvSpPr>
        <p:spPr>
          <a:xfrm>
            <a:off x="146930" y="603314"/>
            <a:ext cx="8850140" cy="4355185"/>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1400" b="1" dirty="0">
                <a:solidFill>
                  <a:srgbClr val="000000"/>
                </a:solidFill>
                <a:latin typeface="Courier New" panose="02070309020205020404" pitchFamily="49" charset="0"/>
                <a:cs typeface="Courier New" panose="02070309020205020404" pitchFamily="49" charset="0"/>
              </a:rPr>
              <a:t>The specific distribution of Linux used will depend on the location of error and access logs for the web server</a:t>
            </a:r>
          </a:p>
          <a:p>
            <a:endParaRPr lang="en-US" sz="14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400" b="1" dirty="0">
                <a:solidFill>
                  <a:srgbClr val="000000"/>
                </a:solidFill>
                <a:latin typeface="Courier New" panose="02070309020205020404" pitchFamily="49" charset="0"/>
                <a:cs typeface="Courier New" panose="02070309020205020404" pitchFamily="49" charset="0"/>
              </a:rPr>
              <a:t>In the case of Apache, the location of error logs is found in the following locations depending on the distribution:</a:t>
            </a:r>
          </a:p>
          <a:p>
            <a:pPr marL="800100" lvl="1" indent="-342900">
              <a:buFont typeface="Wingdings" panose="05000000000000000000" pitchFamily="2" charset="2"/>
              <a:buChar char="ü"/>
            </a:pPr>
            <a:r>
              <a:rPr lang="en-US" sz="1400" b="1" dirty="0">
                <a:solidFill>
                  <a:srgbClr val="000000"/>
                </a:solidFill>
                <a:latin typeface="Courier New" panose="02070309020205020404" pitchFamily="49" charset="0"/>
                <a:cs typeface="Courier New" panose="02070309020205020404" pitchFamily="49" charset="0"/>
              </a:rPr>
              <a:t>RHEL / Red Hat / CentOS / Fedora</a:t>
            </a:r>
          </a:p>
          <a:p>
            <a:pPr marL="1257300" lvl="2" indent="-342900">
              <a:buFont typeface="Courier New" panose="02070309020205020404" pitchFamily="49" charset="0"/>
              <a:buChar char="o"/>
            </a:pPr>
            <a:r>
              <a:rPr lang="en-US" sz="1400" b="1" dirty="0">
                <a:solidFill>
                  <a:srgbClr val="000000"/>
                </a:solidFill>
                <a:latin typeface="Courier New" panose="02070309020205020404" pitchFamily="49" charset="0"/>
                <a:cs typeface="Courier New" panose="02070309020205020404" pitchFamily="49" charset="0"/>
              </a:rPr>
              <a:t>/var/log/httpd/</a:t>
            </a:r>
            <a:r>
              <a:rPr lang="en-US" sz="1400" b="1" dirty="0" err="1">
                <a:solidFill>
                  <a:srgbClr val="000000"/>
                </a:solidFill>
                <a:latin typeface="Courier New" panose="02070309020205020404" pitchFamily="49" charset="0"/>
                <a:cs typeface="Courier New" panose="02070309020205020404" pitchFamily="49" charset="0"/>
              </a:rPr>
              <a:t>error_log</a:t>
            </a:r>
            <a:endParaRPr lang="en-US" sz="14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1400" b="1" dirty="0">
                <a:solidFill>
                  <a:srgbClr val="000000"/>
                </a:solidFill>
                <a:latin typeface="Courier New" panose="02070309020205020404" pitchFamily="49" charset="0"/>
                <a:cs typeface="Courier New" panose="02070309020205020404" pitchFamily="49" charset="0"/>
              </a:rPr>
              <a:t>Debian / Ubuntu</a:t>
            </a:r>
          </a:p>
          <a:p>
            <a:pPr marL="1257300" lvl="2" indent="-342900">
              <a:buFont typeface="Courier New" panose="02070309020205020404" pitchFamily="49" charset="0"/>
              <a:buChar char="o"/>
            </a:pPr>
            <a:r>
              <a:rPr lang="en-US" sz="1400" b="1" dirty="0">
                <a:solidFill>
                  <a:srgbClr val="000000"/>
                </a:solidFill>
                <a:latin typeface="Courier New" panose="02070309020205020404" pitchFamily="49" charset="0"/>
                <a:cs typeface="Courier New" panose="02070309020205020404" pitchFamily="49" charset="0"/>
              </a:rPr>
              <a:t>/var/log/apache2/error.log</a:t>
            </a:r>
          </a:p>
          <a:p>
            <a:pPr marL="800100" lvl="1" indent="-342900">
              <a:buFont typeface="Wingdings" panose="05000000000000000000" pitchFamily="2" charset="2"/>
              <a:buChar char="ü"/>
            </a:pPr>
            <a:r>
              <a:rPr lang="en-US" sz="1400" b="1" dirty="0">
                <a:solidFill>
                  <a:srgbClr val="000000"/>
                </a:solidFill>
                <a:latin typeface="Courier New" panose="02070309020205020404" pitchFamily="49" charset="0"/>
                <a:cs typeface="Courier New" panose="02070309020205020404" pitchFamily="49" charset="0"/>
              </a:rPr>
              <a:t>FreeBSD</a:t>
            </a:r>
          </a:p>
          <a:p>
            <a:pPr marL="1257300" lvl="2" indent="-342900">
              <a:buFont typeface="Courier New" panose="02070309020205020404" pitchFamily="49" charset="0"/>
              <a:buChar char="o"/>
            </a:pPr>
            <a:r>
              <a:rPr lang="en-US" sz="1400" b="1" dirty="0">
                <a:solidFill>
                  <a:srgbClr val="000000"/>
                </a:solidFill>
                <a:latin typeface="Courier New" panose="02070309020205020404" pitchFamily="49" charset="0"/>
                <a:cs typeface="Courier New" panose="02070309020205020404" pitchFamily="49" charset="0"/>
              </a:rPr>
              <a:t>/var/log/httpd-error.log</a:t>
            </a:r>
          </a:p>
          <a:p>
            <a:pPr marL="800100" lvl="1" indent="-342900">
              <a:buFont typeface="Wingdings" panose="05000000000000000000" pitchFamily="2" charset="2"/>
              <a:buChar char="ü"/>
            </a:pPr>
            <a:r>
              <a:rPr lang="en-US" sz="1400" b="1" dirty="0">
                <a:solidFill>
                  <a:srgbClr val="000000"/>
                </a:solidFill>
                <a:latin typeface="Courier New" panose="02070309020205020404" pitchFamily="49" charset="0"/>
                <a:cs typeface="Courier New" panose="02070309020205020404" pitchFamily="49" charset="0"/>
              </a:rPr>
              <a:t>For information specific to Apache configurations, the following searches can be used:</a:t>
            </a:r>
          </a:p>
          <a:p>
            <a:pPr marL="1257300" lvl="2" indent="-342900">
              <a:buFont typeface="Courier New" panose="02070309020205020404" pitchFamily="49" charset="0"/>
              <a:buChar char="o"/>
            </a:pPr>
            <a:r>
              <a:rPr lang="en-US" sz="1400" b="1" dirty="0">
                <a:solidFill>
                  <a:srgbClr val="000000"/>
                </a:solidFill>
                <a:latin typeface="Courier New" panose="02070309020205020404" pitchFamily="49" charset="0"/>
                <a:cs typeface="Courier New" panose="02070309020205020404" pitchFamily="49" charset="0"/>
              </a:rPr>
              <a:t>grep </a:t>
            </a:r>
            <a:r>
              <a:rPr lang="en-US" sz="1400" b="1" dirty="0" err="1">
                <a:solidFill>
                  <a:srgbClr val="000000"/>
                </a:solidFill>
                <a:latin typeface="Courier New" panose="02070309020205020404" pitchFamily="49" charset="0"/>
                <a:cs typeface="Courier New" panose="02070309020205020404" pitchFamily="49" charset="0"/>
              </a:rPr>
              <a:t>ErrorLog</a:t>
            </a:r>
            <a:r>
              <a:rPr lang="en-US" sz="1400" b="1" dirty="0">
                <a:solidFill>
                  <a:srgbClr val="000000"/>
                </a:solidFill>
                <a:latin typeface="Courier New" panose="02070309020205020404" pitchFamily="49" charset="0"/>
                <a:cs typeface="Courier New" panose="02070309020205020404" pitchFamily="49" charset="0"/>
              </a:rPr>
              <a:t> /</a:t>
            </a:r>
            <a:r>
              <a:rPr lang="en-US" sz="1400" b="1" dirty="0" err="1">
                <a:solidFill>
                  <a:srgbClr val="000000"/>
                </a:solidFill>
                <a:latin typeface="Courier New" panose="02070309020205020404" pitchFamily="49" charset="0"/>
                <a:cs typeface="Courier New" panose="02070309020205020404" pitchFamily="49" charset="0"/>
              </a:rPr>
              <a:t>usr</a:t>
            </a:r>
            <a:r>
              <a:rPr lang="en-US" sz="1400" b="1" dirty="0">
                <a:solidFill>
                  <a:srgbClr val="000000"/>
                </a:solidFill>
                <a:latin typeface="Courier New" panose="02070309020205020404" pitchFamily="49" charset="0"/>
                <a:cs typeface="Courier New" panose="02070309020205020404" pitchFamily="49" charset="0"/>
              </a:rPr>
              <a:t>/local/</a:t>
            </a:r>
            <a:r>
              <a:rPr lang="en-US" sz="1400" b="1" dirty="0" err="1">
                <a:solidFill>
                  <a:srgbClr val="000000"/>
                </a:solidFill>
                <a:latin typeface="Courier New" panose="02070309020205020404" pitchFamily="49" charset="0"/>
                <a:cs typeface="Courier New" panose="02070309020205020404" pitchFamily="49" charset="0"/>
              </a:rPr>
              <a:t>etc</a:t>
            </a:r>
            <a:r>
              <a:rPr lang="en-US" sz="1400" b="1" dirty="0">
                <a:solidFill>
                  <a:srgbClr val="000000"/>
                </a:solidFill>
                <a:latin typeface="Courier New" panose="02070309020205020404" pitchFamily="49" charset="0"/>
                <a:cs typeface="Courier New" panose="02070309020205020404" pitchFamily="49" charset="0"/>
              </a:rPr>
              <a:t>/apache22/</a:t>
            </a:r>
            <a:r>
              <a:rPr lang="en-US" sz="1400" b="1" dirty="0" err="1">
                <a:solidFill>
                  <a:srgbClr val="000000"/>
                </a:solidFill>
                <a:latin typeface="Courier New" panose="02070309020205020404" pitchFamily="49" charset="0"/>
                <a:cs typeface="Courier New" panose="02070309020205020404" pitchFamily="49" charset="0"/>
              </a:rPr>
              <a:t>httpd.conf</a:t>
            </a:r>
            <a:endParaRPr lang="en-US" sz="1400" b="1" dirty="0">
              <a:solidFill>
                <a:srgbClr val="000000"/>
              </a:solidFill>
              <a:latin typeface="Courier New" panose="02070309020205020404" pitchFamily="49" charset="0"/>
              <a:cs typeface="Courier New" panose="02070309020205020404" pitchFamily="49" charset="0"/>
            </a:endParaRPr>
          </a:p>
          <a:p>
            <a:pPr marL="1257300" lvl="2" indent="-342900">
              <a:buFont typeface="Courier New" panose="02070309020205020404" pitchFamily="49" charset="0"/>
              <a:buChar char="o"/>
            </a:pPr>
            <a:r>
              <a:rPr lang="en-US" sz="1400" b="1" dirty="0">
                <a:solidFill>
                  <a:srgbClr val="000000"/>
                </a:solidFill>
                <a:latin typeface="Courier New" panose="02070309020205020404" pitchFamily="49" charset="0"/>
                <a:cs typeface="Courier New" panose="02070309020205020404" pitchFamily="49" charset="0"/>
              </a:rPr>
              <a:t>grep </a:t>
            </a:r>
            <a:r>
              <a:rPr lang="en-US" sz="1400" b="1" dirty="0" err="1">
                <a:solidFill>
                  <a:srgbClr val="000000"/>
                </a:solidFill>
                <a:latin typeface="Courier New" panose="02070309020205020404" pitchFamily="49" charset="0"/>
                <a:cs typeface="Courier New" panose="02070309020205020404" pitchFamily="49" charset="0"/>
              </a:rPr>
              <a:t>ErrorLog</a:t>
            </a:r>
            <a:r>
              <a:rPr lang="en-US" sz="1400" b="1" dirty="0">
                <a:solidFill>
                  <a:srgbClr val="000000"/>
                </a:solidFill>
                <a:latin typeface="Courier New" panose="02070309020205020404" pitchFamily="49" charset="0"/>
                <a:cs typeface="Courier New" panose="02070309020205020404" pitchFamily="49" charset="0"/>
              </a:rPr>
              <a:t> /</a:t>
            </a:r>
            <a:r>
              <a:rPr lang="en-US" sz="1400" b="1" dirty="0" err="1">
                <a:solidFill>
                  <a:srgbClr val="000000"/>
                </a:solidFill>
                <a:latin typeface="Courier New" panose="02070309020205020404" pitchFamily="49" charset="0"/>
                <a:cs typeface="Courier New" panose="02070309020205020404" pitchFamily="49" charset="0"/>
              </a:rPr>
              <a:t>etc</a:t>
            </a:r>
            <a:r>
              <a:rPr lang="en-US" sz="1400" b="1" dirty="0">
                <a:solidFill>
                  <a:srgbClr val="000000"/>
                </a:solidFill>
                <a:latin typeface="Courier New" panose="02070309020205020404" pitchFamily="49" charset="0"/>
                <a:cs typeface="Courier New" panose="02070309020205020404" pitchFamily="49" charset="0"/>
              </a:rPr>
              <a:t>/apache2/apache2.conf</a:t>
            </a:r>
          </a:p>
          <a:p>
            <a:pPr marL="1257300" lvl="2" indent="-342900">
              <a:buFont typeface="Courier New" panose="02070309020205020404" pitchFamily="49" charset="0"/>
              <a:buChar char="o"/>
            </a:pPr>
            <a:r>
              <a:rPr lang="en-US" sz="1400" b="1" dirty="0">
                <a:solidFill>
                  <a:srgbClr val="000000"/>
                </a:solidFill>
                <a:latin typeface="Courier New" panose="02070309020205020404" pitchFamily="49" charset="0"/>
                <a:cs typeface="Courier New" panose="02070309020205020404" pitchFamily="49" charset="0"/>
              </a:rPr>
              <a:t>grep </a:t>
            </a:r>
            <a:r>
              <a:rPr lang="en-US" sz="1400" b="1" dirty="0" err="1">
                <a:solidFill>
                  <a:srgbClr val="000000"/>
                </a:solidFill>
                <a:latin typeface="Courier New" panose="02070309020205020404" pitchFamily="49" charset="0"/>
                <a:cs typeface="Courier New" panose="02070309020205020404" pitchFamily="49" charset="0"/>
              </a:rPr>
              <a:t>ErrorLog</a:t>
            </a:r>
            <a:r>
              <a:rPr lang="en-US" sz="1400" b="1" dirty="0">
                <a:solidFill>
                  <a:srgbClr val="000000"/>
                </a:solidFill>
                <a:latin typeface="Courier New" panose="02070309020205020404" pitchFamily="49" charset="0"/>
                <a:cs typeface="Courier New" panose="02070309020205020404" pitchFamily="49" charset="0"/>
              </a:rPr>
              <a:t> /</a:t>
            </a:r>
            <a:r>
              <a:rPr lang="en-US" sz="1400" b="1" dirty="0" err="1">
                <a:solidFill>
                  <a:srgbClr val="000000"/>
                </a:solidFill>
                <a:latin typeface="Courier New" panose="02070309020205020404" pitchFamily="49" charset="0"/>
                <a:cs typeface="Courier New" panose="02070309020205020404" pitchFamily="49" charset="0"/>
              </a:rPr>
              <a:t>etc</a:t>
            </a:r>
            <a:r>
              <a:rPr lang="en-US" sz="1400" b="1" dirty="0">
                <a:solidFill>
                  <a:srgbClr val="000000"/>
                </a:solidFill>
                <a:latin typeface="Courier New" panose="02070309020205020404" pitchFamily="49" charset="0"/>
                <a:cs typeface="Courier New" panose="02070309020205020404" pitchFamily="49" charset="0"/>
              </a:rPr>
              <a:t>/httpd/conf/</a:t>
            </a:r>
            <a:r>
              <a:rPr lang="en-US" sz="1400" b="1" dirty="0" err="1">
                <a:solidFill>
                  <a:srgbClr val="000000"/>
                </a:solidFill>
                <a:latin typeface="Courier New" panose="02070309020205020404" pitchFamily="49" charset="0"/>
                <a:cs typeface="Courier New" panose="02070309020205020404" pitchFamily="49" charset="0"/>
              </a:rPr>
              <a:t>httpd.conf</a:t>
            </a:r>
            <a:endParaRPr lang="en-US" sz="1400" b="1" dirty="0">
              <a:solidFill>
                <a:srgbClr val="000000"/>
              </a:solidFill>
              <a:latin typeface="Courier New" panose="02070309020205020404" pitchFamily="49" charset="0"/>
              <a:cs typeface="Courier New" panose="02070309020205020404" pitchFamily="49" charset="0"/>
            </a:endParaRPr>
          </a:p>
          <a:p>
            <a:pPr lvl="2"/>
            <a:endParaRPr lang="en-US" sz="14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400" b="1" dirty="0">
                <a:solidFill>
                  <a:srgbClr val="000000"/>
                </a:solidFill>
                <a:latin typeface="Courier New" panose="02070309020205020404" pitchFamily="49" charset="0"/>
                <a:cs typeface="Courier New" panose="02070309020205020404" pitchFamily="49" charset="0"/>
              </a:rPr>
              <a:t>There are numerous open resources for Apache web logs</a:t>
            </a:r>
          </a:p>
          <a:p>
            <a:pPr marL="800100" lvl="1" indent="-342900">
              <a:buFont typeface="Wingdings" panose="05000000000000000000" pitchFamily="2" charset="2"/>
              <a:buChar char="Ø"/>
            </a:pPr>
            <a:r>
              <a:rPr lang="en-US" sz="1400" b="1" dirty="0" err="1">
                <a:solidFill>
                  <a:srgbClr val="000000"/>
                </a:solidFill>
                <a:latin typeface="Courier New" panose="02070309020205020404" pitchFamily="49" charset="0"/>
                <a:cs typeface="Courier New" panose="02070309020205020404" pitchFamily="49" charset="0"/>
              </a:rPr>
              <a:t>wget</a:t>
            </a:r>
            <a:r>
              <a:rPr lang="en-US" sz="1400" b="1" dirty="0">
                <a:solidFill>
                  <a:srgbClr val="000000"/>
                </a:solidFill>
                <a:latin typeface="Courier New" panose="02070309020205020404" pitchFamily="49" charset="0"/>
                <a:cs typeface="Courier New" panose="02070309020205020404" pitchFamily="49" charset="0"/>
              </a:rPr>
              <a:t> http://www.almhuette-raith.at/apache-log/access.log</a:t>
            </a:r>
          </a:p>
          <a:p>
            <a:pPr marL="800100" lvl="1" indent="-342900">
              <a:buFont typeface="Wingdings" panose="05000000000000000000" pitchFamily="2" charset="2"/>
              <a:buChar char="Ø"/>
            </a:pPr>
            <a:r>
              <a:rPr lang="en-US" sz="940" b="1" dirty="0" err="1">
                <a:solidFill>
                  <a:srgbClr val="000000"/>
                </a:solidFill>
                <a:latin typeface="Courier New" panose="02070309020205020404" pitchFamily="49" charset="0"/>
                <a:cs typeface="Courier New" panose="02070309020205020404" pitchFamily="49" charset="0"/>
              </a:rPr>
              <a:t>wget</a:t>
            </a:r>
            <a:r>
              <a:rPr lang="en-US" sz="940" b="1" dirty="0">
                <a:solidFill>
                  <a:srgbClr val="000000"/>
                </a:solidFill>
                <a:latin typeface="Courier New" panose="02070309020205020404" pitchFamily="49" charset="0"/>
                <a:cs typeface="Courier New" panose="02070309020205020404" pitchFamily="49" charset="0"/>
              </a:rPr>
              <a:t> https://raw.githubusercontent.com/elastic/examples/master/Common%20Data%20Formats/apache_logs/apache_logs</a:t>
            </a:r>
          </a:p>
        </p:txBody>
      </p:sp>
      <p:pic>
        <p:nvPicPr>
          <p:cNvPr id="2" name="Picture 1">
            <a:extLst>
              <a:ext uri="{FF2B5EF4-FFF2-40B4-BE49-F238E27FC236}">
                <a16:creationId xmlns:a16="http://schemas.microsoft.com/office/drawing/2014/main" id="{2CA7EAE2-FBE5-4766-B191-1A9A1D145566}"/>
              </a:ext>
            </a:extLst>
          </p:cNvPr>
          <p:cNvPicPr>
            <a:picLocks noChangeAspect="1"/>
          </p:cNvPicPr>
          <p:nvPr/>
        </p:nvPicPr>
        <p:blipFill>
          <a:blip r:embed="rId2"/>
          <a:stretch>
            <a:fillRect/>
          </a:stretch>
        </p:blipFill>
        <p:spPr>
          <a:xfrm>
            <a:off x="935931" y="5090472"/>
            <a:ext cx="7272138" cy="1594767"/>
          </a:xfrm>
          <a:prstGeom prst="rect">
            <a:avLst/>
          </a:prstGeom>
        </p:spPr>
      </p:pic>
    </p:spTree>
    <p:extLst>
      <p:ext uri="{BB962C8B-B14F-4D97-AF65-F5344CB8AC3E}">
        <p14:creationId xmlns:p14="http://schemas.microsoft.com/office/powerpoint/2010/main" val="143001677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1"/>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Apache Web Access Log Components</a:t>
            </a:r>
            <a:endParaRPr dirty="0">
              <a:latin typeface="Courier New" panose="02070309020205020404" pitchFamily="49" charset="0"/>
              <a:cs typeface="Courier New" panose="02070309020205020404" pitchFamily="49" charset="0"/>
            </a:endParaRPr>
          </a:p>
        </p:txBody>
      </p:sp>
      <p:sp>
        <p:nvSpPr>
          <p:cNvPr id="5" name="CustomShape 1">
            <a:extLst>
              <a:ext uri="{FF2B5EF4-FFF2-40B4-BE49-F238E27FC236}">
                <a16:creationId xmlns:a16="http://schemas.microsoft.com/office/drawing/2014/main" id="{704F903F-3803-4E5C-BD3B-5D22B89F5733}"/>
              </a:ext>
            </a:extLst>
          </p:cNvPr>
          <p:cNvSpPr/>
          <p:nvPr/>
        </p:nvSpPr>
        <p:spPr>
          <a:xfrm>
            <a:off x="146930" y="661909"/>
            <a:ext cx="8850140" cy="6061038"/>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1400" b="1" dirty="0">
                <a:solidFill>
                  <a:srgbClr val="000000"/>
                </a:solidFill>
                <a:latin typeface="Courier New" panose="02070309020205020404" pitchFamily="49" charset="0"/>
                <a:cs typeface="Courier New" panose="02070309020205020404" pitchFamily="49" charset="0"/>
              </a:rPr>
              <a:t>Once access logs have been identified, it is important to determine the structure of the logs which can be classified as common, combined, or custom</a:t>
            </a:r>
          </a:p>
          <a:p>
            <a:pPr marL="342900" indent="-342900">
              <a:buFont typeface="Wingdings" panose="05000000000000000000" pitchFamily="2" charset="2"/>
              <a:buChar char="Ø"/>
            </a:pPr>
            <a:endParaRPr lang="en-US" sz="14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400" b="1" dirty="0">
                <a:solidFill>
                  <a:srgbClr val="000000"/>
                </a:solidFill>
                <a:latin typeface="Courier New" panose="02070309020205020404" pitchFamily="49" charset="0"/>
                <a:cs typeface="Courier New" panose="02070309020205020404" pitchFamily="49" charset="0"/>
              </a:rPr>
              <a:t>An example of common log format:</a:t>
            </a:r>
          </a:p>
          <a:p>
            <a:endParaRPr lang="en-US" sz="1400" b="1" dirty="0">
              <a:solidFill>
                <a:srgbClr val="000000"/>
              </a:solidFill>
              <a:latin typeface="Courier New" panose="02070309020205020404" pitchFamily="49" charset="0"/>
              <a:cs typeface="Courier New" panose="02070309020205020404" pitchFamily="49" charset="0"/>
            </a:endParaRPr>
          </a:p>
          <a:p>
            <a:pPr lvl="1"/>
            <a:endParaRPr lang="en-US" sz="14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1400" b="1" dirty="0">
                <a:solidFill>
                  <a:srgbClr val="FF0000"/>
                </a:solidFill>
                <a:latin typeface="Courier New" panose="02070309020205020404" pitchFamily="49" charset="0"/>
                <a:cs typeface="Courier New" panose="02070309020205020404" pitchFamily="49" charset="0"/>
              </a:rPr>
              <a:t>Requesting IP Address</a:t>
            </a:r>
          </a:p>
          <a:p>
            <a:pPr marL="800100" lvl="1" indent="-342900">
              <a:buFont typeface="Wingdings" panose="05000000000000000000" pitchFamily="2" charset="2"/>
              <a:buChar char="ü"/>
            </a:pPr>
            <a:r>
              <a:rPr lang="en-US" sz="1400" b="1" dirty="0">
                <a:solidFill>
                  <a:schemeClr val="accent6">
                    <a:lumMod val="75000"/>
                  </a:schemeClr>
                </a:solidFill>
                <a:latin typeface="Courier New" panose="02070309020205020404" pitchFamily="49" charset="0"/>
                <a:cs typeface="Courier New" panose="02070309020205020404" pitchFamily="49" charset="0"/>
              </a:rPr>
              <a:t>Client Identifier (Normally “-”)</a:t>
            </a:r>
          </a:p>
          <a:p>
            <a:pPr marL="800100" lvl="1" indent="-342900">
              <a:buFont typeface="Wingdings" panose="05000000000000000000" pitchFamily="2" charset="2"/>
              <a:buChar char="ü"/>
            </a:pPr>
            <a:r>
              <a:rPr lang="en-US" sz="1400" b="1" dirty="0">
                <a:solidFill>
                  <a:srgbClr val="FFFF00"/>
                </a:solidFill>
                <a:latin typeface="Courier New" panose="02070309020205020404" pitchFamily="49" charset="0"/>
                <a:cs typeface="Courier New" panose="02070309020205020404" pitchFamily="49" charset="0"/>
              </a:rPr>
              <a:t>User Identifier (Normally “-”)</a:t>
            </a:r>
          </a:p>
          <a:p>
            <a:pPr marL="800100" lvl="1" indent="-342900">
              <a:buFont typeface="Wingdings" panose="05000000000000000000" pitchFamily="2" charset="2"/>
              <a:buChar char="ü"/>
            </a:pPr>
            <a:r>
              <a:rPr lang="en-US" sz="1400" b="1" dirty="0">
                <a:solidFill>
                  <a:srgbClr val="00B050"/>
                </a:solidFill>
                <a:latin typeface="Courier New" panose="02070309020205020404" pitchFamily="49" charset="0"/>
                <a:cs typeface="Courier New" panose="02070309020205020404" pitchFamily="49" charset="0"/>
              </a:rPr>
              <a:t>Timestamp - Date, Time, and Time Zone the Request Was Received From</a:t>
            </a:r>
          </a:p>
          <a:p>
            <a:pPr marL="800100" lvl="1" indent="-342900">
              <a:buFont typeface="Wingdings" panose="05000000000000000000" pitchFamily="2" charset="2"/>
              <a:buChar char="ü"/>
            </a:pPr>
            <a:r>
              <a:rPr lang="en-US" sz="1400" b="1" dirty="0">
                <a:solidFill>
                  <a:srgbClr val="0070C0"/>
                </a:solidFill>
                <a:latin typeface="Courier New" panose="02070309020205020404" pitchFamily="49" charset="0"/>
                <a:cs typeface="Courier New" panose="02070309020205020404" pitchFamily="49" charset="0"/>
              </a:rPr>
              <a:t>Client HTTP Request</a:t>
            </a:r>
          </a:p>
          <a:p>
            <a:pPr marL="800100" lvl="1" indent="-342900">
              <a:buFont typeface="Wingdings" panose="05000000000000000000" pitchFamily="2" charset="2"/>
              <a:buChar char="ü"/>
            </a:pPr>
            <a:r>
              <a:rPr lang="en-US" sz="1400" b="1" dirty="0">
                <a:solidFill>
                  <a:srgbClr val="7030A0"/>
                </a:solidFill>
                <a:latin typeface="Courier New" panose="02070309020205020404" pitchFamily="49" charset="0"/>
                <a:cs typeface="Courier New" panose="02070309020205020404" pitchFamily="49" charset="0"/>
              </a:rPr>
              <a:t>HTTP Status Code</a:t>
            </a:r>
          </a:p>
          <a:p>
            <a:pPr marL="800100" lvl="1" indent="-342900">
              <a:buFont typeface="Wingdings" panose="05000000000000000000" pitchFamily="2" charset="2"/>
              <a:buChar char="ü"/>
            </a:pPr>
            <a:r>
              <a:rPr lang="en-US" sz="1400" b="1" dirty="0">
                <a:solidFill>
                  <a:srgbClr val="000000"/>
                </a:solidFill>
                <a:latin typeface="Courier New" panose="02070309020205020404" pitchFamily="49" charset="0"/>
                <a:cs typeface="Courier New" panose="02070309020205020404" pitchFamily="49" charset="0"/>
              </a:rPr>
              <a:t>Object Size in Bytes</a:t>
            </a:r>
          </a:p>
          <a:p>
            <a:endParaRPr lang="en-US" sz="14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400" b="1" dirty="0">
                <a:solidFill>
                  <a:srgbClr val="000000"/>
                </a:solidFill>
                <a:latin typeface="Courier New" panose="02070309020205020404" pitchFamily="49" charset="0"/>
                <a:cs typeface="Courier New" panose="02070309020205020404" pitchFamily="49" charset="0"/>
              </a:rPr>
              <a:t>Combined log format:</a:t>
            </a:r>
          </a:p>
          <a:p>
            <a:endParaRPr lang="en-US" sz="1400" b="1" dirty="0">
              <a:solidFill>
                <a:srgbClr val="000000"/>
              </a:solidFill>
              <a:latin typeface="Courier New" panose="02070309020205020404" pitchFamily="49" charset="0"/>
              <a:cs typeface="Courier New" panose="02070309020205020404" pitchFamily="49" charset="0"/>
            </a:endParaRPr>
          </a:p>
          <a:p>
            <a:endParaRPr lang="en-US" sz="1400" b="1" dirty="0">
              <a:solidFill>
                <a:srgbClr val="000000"/>
              </a:solidFill>
              <a:latin typeface="Courier New" panose="02070309020205020404" pitchFamily="49" charset="0"/>
              <a:cs typeface="Courier New" panose="02070309020205020404" pitchFamily="49" charset="0"/>
            </a:endParaRPr>
          </a:p>
          <a:p>
            <a:endParaRPr lang="en-US" sz="14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1400" b="1" dirty="0">
                <a:solidFill>
                  <a:srgbClr val="FF0000"/>
                </a:solidFill>
                <a:latin typeface="Courier New" panose="02070309020205020404" pitchFamily="49" charset="0"/>
                <a:cs typeface="Courier New" panose="02070309020205020404" pitchFamily="49" charset="0"/>
              </a:rPr>
              <a:t>Requesting IP Address</a:t>
            </a:r>
          </a:p>
          <a:p>
            <a:pPr marL="800100" lvl="1" indent="-342900">
              <a:buFont typeface="Wingdings" panose="05000000000000000000" pitchFamily="2" charset="2"/>
              <a:buChar char="ü"/>
            </a:pPr>
            <a:r>
              <a:rPr lang="en-US" sz="1400" b="1" dirty="0">
                <a:solidFill>
                  <a:schemeClr val="accent6">
                    <a:lumMod val="75000"/>
                  </a:schemeClr>
                </a:solidFill>
                <a:latin typeface="Courier New" panose="02070309020205020404" pitchFamily="49" charset="0"/>
                <a:cs typeface="Courier New" panose="02070309020205020404" pitchFamily="49" charset="0"/>
              </a:rPr>
              <a:t>Client Identifier (Normally “-”)</a:t>
            </a:r>
          </a:p>
          <a:p>
            <a:pPr marL="800100" lvl="1" indent="-342900">
              <a:buFont typeface="Wingdings" panose="05000000000000000000" pitchFamily="2" charset="2"/>
              <a:buChar char="ü"/>
            </a:pPr>
            <a:r>
              <a:rPr lang="en-US" sz="1400" b="1" dirty="0">
                <a:solidFill>
                  <a:srgbClr val="FFFF00"/>
                </a:solidFill>
                <a:latin typeface="Courier New" panose="02070309020205020404" pitchFamily="49" charset="0"/>
                <a:cs typeface="Courier New" panose="02070309020205020404" pitchFamily="49" charset="0"/>
              </a:rPr>
              <a:t>User Identifier (Normally “-”)</a:t>
            </a:r>
          </a:p>
          <a:p>
            <a:pPr marL="800100" lvl="1" indent="-342900">
              <a:buFont typeface="Wingdings" panose="05000000000000000000" pitchFamily="2" charset="2"/>
              <a:buChar char="ü"/>
            </a:pPr>
            <a:r>
              <a:rPr lang="en-US" sz="1400" b="1" dirty="0">
                <a:solidFill>
                  <a:srgbClr val="00B050"/>
                </a:solidFill>
                <a:latin typeface="Courier New" panose="02070309020205020404" pitchFamily="49" charset="0"/>
                <a:cs typeface="Courier New" panose="02070309020205020404" pitchFamily="49" charset="0"/>
              </a:rPr>
              <a:t>Timestamp - Date, Time, and Time Zone the Request Was Received From</a:t>
            </a:r>
          </a:p>
          <a:p>
            <a:pPr marL="800100" lvl="1" indent="-342900">
              <a:buFont typeface="Wingdings" panose="05000000000000000000" pitchFamily="2" charset="2"/>
              <a:buChar char="ü"/>
            </a:pPr>
            <a:r>
              <a:rPr lang="en-US" sz="1400" b="1" dirty="0">
                <a:solidFill>
                  <a:srgbClr val="0070C0"/>
                </a:solidFill>
                <a:latin typeface="Courier New" panose="02070309020205020404" pitchFamily="49" charset="0"/>
                <a:cs typeface="Courier New" panose="02070309020205020404" pitchFamily="49" charset="0"/>
              </a:rPr>
              <a:t>Client HTTP Request</a:t>
            </a:r>
          </a:p>
          <a:p>
            <a:pPr marL="800100" lvl="1" indent="-342900">
              <a:buFont typeface="Wingdings" panose="05000000000000000000" pitchFamily="2" charset="2"/>
              <a:buChar char="ü"/>
            </a:pPr>
            <a:r>
              <a:rPr lang="en-US" sz="1400" b="1" dirty="0">
                <a:solidFill>
                  <a:srgbClr val="7030A0"/>
                </a:solidFill>
                <a:latin typeface="Courier New" panose="02070309020205020404" pitchFamily="49" charset="0"/>
                <a:cs typeface="Courier New" panose="02070309020205020404" pitchFamily="49" charset="0"/>
              </a:rPr>
              <a:t>HTTP Status Code</a:t>
            </a:r>
          </a:p>
          <a:p>
            <a:pPr marL="800100" lvl="1" indent="-342900">
              <a:buFont typeface="Wingdings" panose="05000000000000000000" pitchFamily="2" charset="2"/>
              <a:buChar char="ü"/>
            </a:pPr>
            <a:r>
              <a:rPr lang="en-US" sz="1400" b="1" dirty="0">
                <a:solidFill>
                  <a:srgbClr val="000000"/>
                </a:solidFill>
                <a:latin typeface="Courier New" panose="02070309020205020404" pitchFamily="49" charset="0"/>
                <a:cs typeface="Courier New" panose="02070309020205020404" pitchFamily="49" charset="0"/>
              </a:rPr>
              <a:t>Object Size in Bytes</a:t>
            </a:r>
          </a:p>
          <a:p>
            <a:pPr marL="800100" lvl="1" indent="-342900">
              <a:buFont typeface="Wingdings" panose="05000000000000000000" pitchFamily="2" charset="2"/>
              <a:buChar char="ü"/>
            </a:pPr>
            <a:r>
              <a:rPr lang="en-US" sz="1400" b="1" dirty="0" err="1">
                <a:solidFill>
                  <a:srgbClr val="0070C0"/>
                </a:solidFill>
                <a:latin typeface="Courier New" panose="02070309020205020404" pitchFamily="49" charset="0"/>
                <a:cs typeface="Courier New" panose="02070309020205020404" pitchFamily="49" charset="0"/>
              </a:rPr>
              <a:t>Referer</a:t>
            </a:r>
            <a:endParaRPr lang="en-US" sz="1400" b="1" dirty="0">
              <a:solidFill>
                <a:srgbClr val="0070C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1400" b="1" dirty="0">
                <a:solidFill>
                  <a:srgbClr val="7030A0"/>
                </a:solidFill>
                <a:latin typeface="Courier New" panose="02070309020205020404" pitchFamily="49" charset="0"/>
                <a:cs typeface="Courier New" panose="02070309020205020404" pitchFamily="49" charset="0"/>
              </a:rPr>
              <a:t>User Agent</a:t>
            </a:r>
          </a:p>
          <a:p>
            <a:pPr marL="800100" lvl="1" indent="-342900">
              <a:buFont typeface="Wingdings" panose="05000000000000000000" pitchFamily="2" charset="2"/>
              <a:buChar char="ü"/>
            </a:pPr>
            <a:r>
              <a:rPr lang="en-US" sz="1400" b="1" dirty="0">
                <a:solidFill>
                  <a:srgbClr val="000000"/>
                </a:solidFill>
                <a:latin typeface="Courier New" panose="02070309020205020404" pitchFamily="49" charset="0"/>
                <a:cs typeface="Courier New" panose="02070309020205020404" pitchFamily="49" charset="0"/>
              </a:rPr>
              <a:t>Unused</a:t>
            </a:r>
          </a:p>
          <a:p>
            <a:pPr marL="800100" lvl="1" indent="-342900">
              <a:buFont typeface="Wingdings" panose="05000000000000000000" pitchFamily="2" charset="2"/>
              <a:buChar char="ü"/>
            </a:pPr>
            <a:endParaRPr lang="en-US" sz="1400" b="1" dirty="0">
              <a:solidFill>
                <a:srgbClr val="000000"/>
              </a:solidFill>
              <a:latin typeface="Courier New" panose="02070309020205020404" pitchFamily="49" charset="0"/>
              <a:cs typeface="Courier New" panose="02070309020205020404" pitchFamily="49" charset="0"/>
            </a:endParaRPr>
          </a:p>
          <a:p>
            <a:endParaRPr lang="en-US" sz="1400" b="1" dirty="0">
              <a:solidFill>
                <a:srgbClr val="000000"/>
              </a:solidFill>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24168A33-91E9-4D65-B49E-04B2BE4BB8C4}"/>
              </a:ext>
            </a:extLst>
          </p:cNvPr>
          <p:cNvSpPr/>
          <p:nvPr/>
        </p:nvSpPr>
        <p:spPr>
          <a:xfrm>
            <a:off x="73465" y="1628024"/>
            <a:ext cx="8997070" cy="307777"/>
          </a:xfrm>
          <a:prstGeom prst="rect">
            <a:avLst/>
          </a:prstGeom>
        </p:spPr>
        <p:txBody>
          <a:bodyPr wrap="square">
            <a:spAutoFit/>
          </a:bodyPr>
          <a:lstStyle/>
          <a:p>
            <a:pPr algn="ctr"/>
            <a:r>
              <a:rPr lang="en-US" sz="1400" b="1" dirty="0">
                <a:solidFill>
                  <a:srgbClr val="FF0000"/>
                </a:solidFill>
                <a:latin typeface="Courier New" panose="02070309020205020404" pitchFamily="49" charset="0"/>
                <a:cs typeface="Courier New" panose="02070309020205020404" pitchFamily="49" charset="0"/>
              </a:rPr>
              <a:t>109.169.248.247</a:t>
            </a:r>
            <a:r>
              <a:rPr lang="en-US" sz="1400" b="1" dirty="0">
                <a:latin typeface="Courier New" panose="02070309020205020404" pitchFamily="49" charset="0"/>
                <a:cs typeface="Courier New" panose="02070309020205020404" pitchFamily="49" charset="0"/>
              </a:rPr>
              <a:t> </a:t>
            </a:r>
            <a:r>
              <a:rPr lang="en-US" sz="1400" b="1" dirty="0">
                <a:solidFill>
                  <a:schemeClr val="accent6">
                    <a:lumMod val="75000"/>
                  </a:schemeClr>
                </a:solidFill>
                <a:latin typeface="Courier New" panose="02070309020205020404" pitchFamily="49" charset="0"/>
                <a:cs typeface="Courier New" panose="02070309020205020404" pitchFamily="49" charset="0"/>
              </a:rPr>
              <a:t>client</a:t>
            </a:r>
            <a:r>
              <a:rPr lang="en-US" sz="1400" b="1" dirty="0">
                <a:latin typeface="Courier New" panose="02070309020205020404" pitchFamily="49" charset="0"/>
                <a:cs typeface="Courier New" panose="02070309020205020404" pitchFamily="49" charset="0"/>
              </a:rPr>
              <a:t> </a:t>
            </a:r>
            <a:r>
              <a:rPr lang="en-US" sz="1400" b="1" dirty="0">
                <a:solidFill>
                  <a:srgbClr val="FFFF00"/>
                </a:solidFill>
                <a:latin typeface="Courier New" panose="02070309020205020404" pitchFamily="49" charset="0"/>
                <a:cs typeface="Courier New" panose="02070309020205020404" pitchFamily="49" charset="0"/>
              </a:rPr>
              <a:t>bill</a:t>
            </a:r>
            <a:r>
              <a:rPr lang="en-US" sz="1400" b="1" dirty="0">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[12/Dec/2015:18:25:11 +0100] </a:t>
            </a:r>
            <a:r>
              <a:rPr lang="en-US" sz="1400" b="1" dirty="0">
                <a:solidFill>
                  <a:srgbClr val="0070C0"/>
                </a:solidFill>
                <a:latin typeface="Courier New" panose="02070309020205020404" pitchFamily="49" charset="0"/>
                <a:cs typeface="Courier New" panose="02070309020205020404" pitchFamily="49" charset="0"/>
              </a:rPr>
              <a:t>"GET / HTTP/1.1" </a:t>
            </a:r>
            <a:r>
              <a:rPr lang="en-US" sz="1400" b="1" dirty="0">
                <a:solidFill>
                  <a:srgbClr val="7030A0"/>
                </a:solidFill>
                <a:latin typeface="Courier New" panose="02070309020205020404" pitchFamily="49" charset="0"/>
                <a:cs typeface="Courier New" panose="02070309020205020404" pitchFamily="49" charset="0"/>
              </a:rPr>
              <a:t>200</a:t>
            </a:r>
            <a:r>
              <a:rPr lang="en-US" sz="1400" b="1" dirty="0">
                <a:latin typeface="Courier New" panose="02070309020205020404" pitchFamily="49" charset="0"/>
                <a:cs typeface="Courier New" panose="02070309020205020404" pitchFamily="49" charset="0"/>
              </a:rPr>
              <a:t> 4263</a:t>
            </a:r>
          </a:p>
        </p:txBody>
      </p:sp>
      <p:sp>
        <p:nvSpPr>
          <p:cNvPr id="7" name="Rectangle 6">
            <a:extLst>
              <a:ext uri="{FF2B5EF4-FFF2-40B4-BE49-F238E27FC236}">
                <a16:creationId xmlns:a16="http://schemas.microsoft.com/office/drawing/2014/main" id="{281C7C69-6D70-49A1-BD58-5C5614A37113}"/>
              </a:ext>
            </a:extLst>
          </p:cNvPr>
          <p:cNvSpPr/>
          <p:nvPr/>
        </p:nvSpPr>
        <p:spPr>
          <a:xfrm>
            <a:off x="73465" y="3961695"/>
            <a:ext cx="8997070" cy="523220"/>
          </a:xfrm>
          <a:prstGeom prst="rect">
            <a:avLst/>
          </a:prstGeom>
        </p:spPr>
        <p:txBody>
          <a:bodyPr wrap="square">
            <a:spAutoFit/>
          </a:bodyPr>
          <a:lstStyle/>
          <a:p>
            <a:r>
              <a:rPr lang="en-US" sz="1400" b="1" dirty="0">
                <a:solidFill>
                  <a:srgbClr val="FF0000"/>
                </a:solidFill>
                <a:latin typeface="Courier New" panose="02070309020205020404" pitchFamily="49" charset="0"/>
                <a:cs typeface="Courier New" panose="02070309020205020404" pitchFamily="49" charset="0"/>
              </a:rPr>
              <a:t>109.169.248.247</a:t>
            </a:r>
            <a:r>
              <a:rPr lang="en-US" sz="1400" b="1" dirty="0">
                <a:latin typeface="Courier New" panose="02070309020205020404" pitchFamily="49" charset="0"/>
                <a:cs typeface="Courier New" panose="02070309020205020404" pitchFamily="49" charset="0"/>
              </a:rPr>
              <a:t> </a:t>
            </a:r>
            <a:r>
              <a:rPr lang="en-US" sz="1400" b="1" dirty="0">
                <a:solidFill>
                  <a:schemeClr val="accent6">
                    <a:lumMod val="75000"/>
                  </a:schemeClr>
                </a:solidFill>
                <a:latin typeface="Courier New" panose="02070309020205020404" pitchFamily="49" charset="0"/>
                <a:cs typeface="Courier New" panose="02070309020205020404" pitchFamily="49" charset="0"/>
              </a:rPr>
              <a:t>client</a:t>
            </a:r>
            <a:r>
              <a:rPr lang="en-US" sz="1400" b="1" dirty="0">
                <a:latin typeface="Courier New" panose="02070309020205020404" pitchFamily="49" charset="0"/>
                <a:cs typeface="Courier New" panose="02070309020205020404" pitchFamily="49" charset="0"/>
              </a:rPr>
              <a:t> </a:t>
            </a:r>
            <a:r>
              <a:rPr lang="en-US" sz="1400" b="1" dirty="0">
                <a:solidFill>
                  <a:srgbClr val="FFFF00"/>
                </a:solidFill>
                <a:latin typeface="Courier New" panose="02070309020205020404" pitchFamily="49" charset="0"/>
                <a:cs typeface="Courier New" panose="02070309020205020404" pitchFamily="49" charset="0"/>
              </a:rPr>
              <a:t>bill</a:t>
            </a:r>
            <a:r>
              <a:rPr lang="en-US" sz="1400" b="1" dirty="0">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[12/Dec/2015:18:25:11 +0100] </a:t>
            </a:r>
            <a:r>
              <a:rPr lang="en-US" sz="1400" b="1" dirty="0">
                <a:solidFill>
                  <a:srgbClr val="0070C0"/>
                </a:solidFill>
                <a:latin typeface="Courier New" panose="02070309020205020404" pitchFamily="49" charset="0"/>
                <a:cs typeface="Courier New" panose="02070309020205020404" pitchFamily="49" charset="0"/>
              </a:rPr>
              <a:t>"GET / HTTP/1.1" </a:t>
            </a:r>
            <a:r>
              <a:rPr lang="en-US" sz="1400" b="1" dirty="0">
                <a:solidFill>
                  <a:srgbClr val="7030A0"/>
                </a:solidFill>
                <a:latin typeface="Courier New" panose="02070309020205020404" pitchFamily="49" charset="0"/>
                <a:cs typeface="Courier New" panose="02070309020205020404" pitchFamily="49" charset="0"/>
              </a:rPr>
              <a:t>200</a:t>
            </a:r>
            <a:r>
              <a:rPr lang="en-US" sz="1400" b="1" dirty="0">
                <a:latin typeface="Courier New" panose="02070309020205020404" pitchFamily="49" charset="0"/>
                <a:cs typeface="Courier New" panose="02070309020205020404" pitchFamily="49" charset="0"/>
              </a:rPr>
              <a:t> 4263 </a:t>
            </a:r>
            <a:r>
              <a:rPr lang="en-US" sz="1400" b="1" dirty="0">
                <a:solidFill>
                  <a:srgbClr val="0070C0"/>
                </a:solidFill>
                <a:latin typeface="Courier New" panose="02070309020205020404" pitchFamily="49" charset="0"/>
                <a:cs typeface="Courier New" panose="02070309020205020404" pitchFamily="49" charset="0"/>
              </a:rPr>
              <a:t>"-"</a:t>
            </a:r>
            <a:r>
              <a:rPr lang="en-US" sz="1400" b="1" dirty="0">
                <a:latin typeface="Courier New" panose="02070309020205020404" pitchFamily="49" charset="0"/>
                <a:cs typeface="Courier New" panose="02070309020205020404" pitchFamily="49" charset="0"/>
              </a:rPr>
              <a:t> </a:t>
            </a:r>
            <a:r>
              <a:rPr lang="en-US" sz="1400" b="1" dirty="0">
                <a:solidFill>
                  <a:srgbClr val="7030A0"/>
                </a:solidFill>
                <a:latin typeface="Courier New" panose="02070309020205020404" pitchFamily="49" charset="0"/>
                <a:cs typeface="Courier New" panose="02070309020205020404" pitchFamily="49" charset="0"/>
              </a:rPr>
              <a:t>"Mozilla/5.0 (Windows NT 6.0; rv:34.0) Gecko/20100101 Firefox/34.0"</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4969777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Picture 230">
            <a:extLst>
              <a:ext uri="{FF2B5EF4-FFF2-40B4-BE49-F238E27FC236}">
                <a16:creationId xmlns:a16="http://schemas.microsoft.com/office/drawing/2014/main" id="{0D46C8D7-FD7A-455A-8D21-9E6C10D3D367}"/>
              </a:ext>
            </a:extLst>
          </p:cNvPr>
          <p:cNvPicPr>
            <a:picLocks noChangeAspect="1"/>
          </p:cNvPicPr>
          <p:nvPr/>
        </p:nvPicPr>
        <p:blipFill rotWithShape="1">
          <a:blip r:embed="rId2"/>
          <a:srcRect t="7647" b="11257"/>
          <a:stretch/>
        </p:blipFill>
        <p:spPr>
          <a:xfrm>
            <a:off x="0" y="3610467"/>
            <a:ext cx="9144000" cy="212085"/>
          </a:xfrm>
          <a:prstGeom prst="rect">
            <a:avLst/>
          </a:prstGeom>
        </p:spPr>
      </p:pic>
      <p:sp>
        <p:nvSpPr>
          <p:cNvPr id="252" name="CustomShape 2"/>
          <p:cNvSpPr/>
          <p:nvPr/>
        </p:nvSpPr>
        <p:spPr>
          <a:xfrm>
            <a:off x="522145" y="78491"/>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Apache Web Access Log Analysis - grep</a:t>
            </a:r>
            <a:endParaRPr dirty="0">
              <a:latin typeface="Courier New" panose="02070309020205020404" pitchFamily="49" charset="0"/>
              <a:cs typeface="Courier New" panose="02070309020205020404" pitchFamily="49" charset="0"/>
            </a:endParaRPr>
          </a:p>
        </p:txBody>
      </p:sp>
      <p:sp>
        <p:nvSpPr>
          <p:cNvPr id="7" name="CustomShape 1">
            <a:extLst>
              <a:ext uri="{FF2B5EF4-FFF2-40B4-BE49-F238E27FC236}">
                <a16:creationId xmlns:a16="http://schemas.microsoft.com/office/drawing/2014/main" id="{D93EA206-ADD1-40EE-B3DA-26B0C5E878FC}"/>
              </a:ext>
            </a:extLst>
          </p:cNvPr>
          <p:cNvSpPr/>
          <p:nvPr/>
        </p:nvSpPr>
        <p:spPr>
          <a:xfrm>
            <a:off x="62086" y="727898"/>
            <a:ext cx="8997069" cy="2318454"/>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We can make use of the access log format to develop a set of search criteria</a:t>
            </a:r>
          </a:p>
          <a:p>
            <a:endParaRPr lang="en-US" sz="1600" b="1" dirty="0">
              <a:solidFill>
                <a:srgbClr val="000000"/>
              </a:solidFill>
              <a:latin typeface="Courier New" panose="02070309020205020404" pitchFamily="49" charset="0"/>
              <a:cs typeface="Courier New" panose="02070309020205020404" pitchFamily="49" charset="0"/>
            </a:endParaRPr>
          </a:p>
          <a:p>
            <a:endParaRPr lang="en-US" sz="1600" b="1" dirty="0">
              <a:solidFill>
                <a:srgbClr val="000000"/>
              </a:solidFill>
              <a:latin typeface="Courier New" panose="02070309020205020404" pitchFamily="49" charset="0"/>
              <a:cs typeface="Courier New" panose="02070309020205020404" pitchFamily="49" charset="0"/>
            </a:endParaRPr>
          </a:p>
          <a:p>
            <a:endParaRPr lang="en-US" sz="16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We will start with a basic search of IP addresses interacting with the Linux web server and make use of both the sort and unique command</a:t>
            </a:r>
          </a:p>
          <a:p>
            <a:endParaRPr lang="en-US" sz="1600" b="1" dirty="0">
              <a:solidFill>
                <a:srgbClr val="000000"/>
              </a:solidFill>
              <a:latin typeface="Courier New" panose="02070309020205020404" pitchFamily="49" charset="0"/>
              <a:cs typeface="Courier New" panose="02070309020205020404" pitchFamily="49" charset="0"/>
            </a:endParaRPr>
          </a:p>
          <a:p>
            <a:r>
              <a:rPr lang="en-US" sz="1200" b="1" dirty="0">
                <a:solidFill>
                  <a:srgbClr val="000000"/>
                </a:solidFill>
                <a:latin typeface="Courier New" panose="02070309020205020404" pitchFamily="49" charset="0"/>
                <a:cs typeface="Courier New" panose="02070309020205020404" pitchFamily="49" charset="0"/>
              </a:rPr>
              <a:t>grep -</a:t>
            </a:r>
            <a:r>
              <a:rPr lang="en-US" sz="1200" b="1" dirty="0" err="1">
                <a:solidFill>
                  <a:srgbClr val="000000"/>
                </a:solidFill>
                <a:latin typeface="Courier New" panose="02070309020205020404" pitchFamily="49" charset="0"/>
                <a:cs typeface="Courier New" panose="02070309020205020404" pitchFamily="49" charset="0"/>
              </a:rPr>
              <a:t>oE</a:t>
            </a:r>
            <a:r>
              <a:rPr lang="en-US" sz="1200" b="1" dirty="0">
                <a:solidFill>
                  <a:srgbClr val="000000"/>
                </a:solidFill>
                <a:latin typeface="Courier New" panose="02070309020205020404" pitchFamily="49" charset="0"/>
                <a:cs typeface="Courier New" panose="02070309020205020404" pitchFamily="49" charset="0"/>
              </a:rPr>
              <a:t> '([0-9]{1,3}\.){3}[0-9]{1,3}' access.log | sort | uniq -c | sort -n &gt; </a:t>
            </a:r>
            <a:r>
              <a:rPr lang="en-US" sz="1200" b="1" dirty="0" err="1">
                <a:solidFill>
                  <a:srgbClr val="000000"/>
                </a:solidFill>
                <a:latin typeface="Courier New" panose="02070309020205020404" pitchFamily="49" charset="0"/>
                <a:cs typeface="Courier New" panose="02070309020205020404" pitchFamily="49" charset="0"/>
              </a:rPr>
              <a:t>RequestByIP_grep</a:t>
            </a:r>
            <a:endParaRPr lang="en-US" sz="1600" b="1" dirty="0">
              <a:solidFill>
                <a:srgbClr val="000000"/>
              </a:solidFill>
              <a:latin typeface="Courier New" panose="02070309020205020404" pitchFamily="49" charset="0"/>
              <a:cs typeface="Courier New" panose="02070309020205020404" pitchFamily="49" charset="0"/>
            </a:endParaRPr>
          </a:p>
          <a:p>
            <a:endParaRPr lang="en-US" sz="1600" b="1" dirty="0">
              <a:solidFill>
                <a:srgbClr val="000000"/>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3E09A882-E81F-467E-879D-AE4F25A25CC4}"/>
              </a:ext>
            </a:extLst>
          </p:cNvPr>
          <p:cNvSpPr txBox="1"/>
          <p:nvPr/>
        </p:nvSpPr>
        <p:spPr>
          <a:xfrm>
            <a:off x="238930" y="3332585"/>
            <a:ext cx="3411511" cy="289310"/>
          </a:xfrm>
          <a:prstGeom prst="rect">
            <a:avLst/>
          </a:prstGeom>
          <a:noFill/>
        </p:spPr>
        <p:txBody>
          <a:bodyPr wrap="none" rtlCol="0">
            <a:spAutoFit/>
          </a:bodyPr>
          <a:lstStyle/>
          <a:p>
            <a:r>
              <a:rPr lang="en-US" sz="1280" b="1" dirty="0">
                <a:solidFill>
                  <a:srgbClr val="FF0000"/>
                </a:solidFill>
                <a:latin typeface="Courier New" panose="02070309020205020404" pitchFamily="49" charset="0"/>
                <a:cs typeface="Courier New" panose="02070309020205020404" pitchFamily="49" charset="0"/>
              </a:rPr>
              <a:t>Regular Expression for IP Address</a:t>
            </a:r>
          </a:p>
        </p:txBody>
      </p:sp>
      <p:sp>
        <p:nvSpPr>
          <p:cNvPr id="14" name="TextBox 13">
            <a:extLst>
              <a:ext uri="{FF2B5EF4-FFF2-40B4-BE49-F238E27FC236}">
                <a16:creationId xmlns:a16="http://schemas.microsoft.com/office/drawing/2014/main" id="{E3A8695C-A5D8-44E1-B83C-BC3091975748}"/>
              </a:ext>
            </a:extLst>
          </p:cNvPr>
          <p:cNvSpPr txBox="1"/>
          <p:nvPr/>
        </p:nvSpPr>
        <p:spPr>
          <a:xfrm>
            <a:off x="4030601" y="3813498"/>
            <a:ext cx="575799" cy="289310"/>
          </a:xfrm>
          <a:prstGeom prst="rect">
            <a:avLst/>
          </a:prstGeom>
          <a:noFill/>
        </p:spPr>
        <p:txBody>
          <a:bodyPr wrap="none" rtlCol="0">
            <a:spAutoFit/>
          </a:bodyPr>
          <a:lstStyle/>
          <a:p>
            <a:r>
              <a:rPr lang="en-US" sz="1280" b="1" dirty="0">
                <a:solidFill>
                  <a:srgbClr val="FFFF00"/>
                </a:solidFill>
                <a:latin typeface="Courier New" panose="02070309020205020404" pitchFamily="49" charset="0"/>
                <a:cs typeface="Courier New" panose="02070309020205020404" pitchFamily="49" charset="0"/>
              </a:rPr>
              <a:t>File</a:t>
            </a:r>
          </a:p>
        </p:txBody>
      </p:sp>
      <p:sp>
        <p:nvSpPr>
          <p:cNvPr id="15" name="TextBox 14">
            <a:extLst>
              <a:ext uri="{FF2B5EF4-FFF2-40B4-BE49-F238E27FC236}">
                <a16:creationId xmlns:a16="http://schemas.microsoft.com/office/drawing/2014/main" id="{2973AC8B-DB31-4406-85E3-DF8D9D70E606}"/>
              </a:ext>
            </a:extLst>
          </p:cNvPr>
          <p:cNvSpPr txBox="1"/>
          <p:nvPr/>
        </p:nvSpPr>
        <p:spPr>
          <a:xfrm>
            <a:off x="4757220" y="3326608"/>
            <a:ext cx="966931" cy="289310"/>
          </a:xfrm>
          <a:prstGeom prst="rect">
            <a:avLst/>
          </a:prstGeom>
          <a:noFill/>
        </p:spPr>
        <p:txBody>
          <a:bodyPr wrap="none" rtlCol="0">
            <a:spAutoFit/>
          </a:bodyPr>
          <a:lstStyle/>
          <a:p>
            <a:r>
              <a:rPr lang="en-US" sz="1280" b="1" dirty="0">
                <a:solidFill>
                  <a:srgbClr val="00B050"/>
                </a:solidFill>
                <a:latin typeface="Courier New" panose="02070309020205020404" pitchFamily="49" charset="0"/>
                <a:cs typeface="Courier New" panose="02070309020205020404" pitchFamily="49" charset="0"/>
              </a:rPr>
              <a:t>Sort IPs</a:t>
            </a:r>
          </a:p>
        </p:txBody>
      </p:sp>
      <p:sp>
        <p:nvSpPr>
          <p:cNvPr id="16" name="TextBox 15">
            <a:extLst>
              <a:ext uri="{FF2B5EF4-FFF2-40B4-BE49-F238E27FC236}">
                <a16:creationId xmlns:a16="http://schemas.microsoft.com/office/drawing/2014/main" id="{85DD6452-2C35-494E-8EBF-9DB6E3E88D6E}"/>
              </a:ext>
            </a:extLst>
          </p:cNvPr>
          <p:cNvSpPr txBox="1"/>
          <p:nvPr/>
        </p:nvSpPr>
        <p:spPr>
          <a:xfrm>
            <a:off x="5001258" y="3828922"/>
            <a:ext cx="2042547" cy="289310"/>
          </a:xfrm>
          <a:prstGeom prst="rect">
            <a:avLst/>
          </a:prstGeom>
          <a:noFill/>
        </p:spPr>
        <p:txBody>
          <a:bodyPr wrap="none" rtlCol="0">
            <a:spAutoFit/>
          </a:bodyPr>
          <a:lstStyle/>
          <a:p>
            <a:r>
              <a:rPr lang="en-US" sz="1280" b="1" dirty="0">
                <a:solidFill>
                  <a:srgbClr val="0070C0"/>
                </a:solidFill>
                <a:latin typeface="Courier New" panose="02070309020205020404" pitchFamily="49" charset="0"/>
                <a:cs typeface="Courier New" panose="02070309020205020404" pitchFamily="49" charset="0"/>
              </a:rPr>
              <a:t>Count Unique Values</a:t>
            </a:r>
          </a:p>
        </p:txBody>
      </p:sp>
      <p:sp>
        <p:nvSpPr>
          <p:cNvPr id="17" name="TextBox 16">
            <a:extLst>
              <a:ext uri="{FF2B5EF4-FFF2-40B4-BE49-F238E27FC236}">
                <a16:creationId xmlns:a16="http://schemas.microsoft.com/office/drawing/2014/main" id="{D83257F1-9311-4A07-98A7-183288A3F3BF}"/>
              </a:ext>
            </a:extLst>
          </p:cNvPr>
          <p:cNvSpPr txBox="1"/>
          <p:nvPr/>
        </p:nvSpPr>
        <p:spPr>
          <a:xfrm>
            <a:off x="5759407" y="3326608"/>
            <a:ext cx="2433680" cy="289310"/>
          </a:xfrm>
          <a:prstGeom prst="rect">
            <a:avLst/>
          </a:prstGeom>
          <a:noFill/>
        </p:spPr>
        <p:txBody>
          <a:bodyPr wrap="none" rtlCol="0">
            <a:spAutoFit/>
          </a:bodyPr>
          <a:lstStyle/>
          <a:p>
            <a:r>
              <a:rPr lang="en-US" sz="1280" b="1" dirty="0">
                <a:solidFill>
                  <a:srgbClr val="7030A0"/>
                </a:solidFill>
                <a:latin typeface="Courier New" panose="02070309020205020404" pitchFamily="49" charset="0"/>
                <a:cs typeface="Courier New" panose="02070309020205020404" pitchFamily="49" charset="0"/>
              </a:rPr>
              <a:t>Sort By Ascending Order</a:t>
            </a:r>
          </a:p>
        </p:txBody>
      </p:sp>
      <p:sp>
        <p:nvSpPr>
          <p:cNvPr id="18" name="TextBox 17">
            <a:extLst>
              <a:ext uri="{FF2B5EF4-FFF2-40B4-BE49-F238E27FC236}">
                <a16:creationId xmlns:a16="http://schemas.microsoft.com/office/drawing/2014/main" id="{77274973-0C78-4396-A160-B37BF33120F7}"/>
              </a:ext>
            </a:extLst>
          </p:cNvPr>
          <p:cNvSpPr txBox="1"/>
          <p:nvPr/>
        </p:nvSpPr>
        <p:spPr>
          <a:xfrm>
            <a:off x="7356448" y="3829856"/>
            <a:ext cx="1651414" cy="486287"/>
          </a:xfrm>
          <a:prstGeom prst="rect">
            <a:avLst/>
          </a:prstGeom>
          <a:noFill/>
        </p:spPr>
        <p:txBody>
          <a:bodyPr wrap="none" rtlCol="0">
            <a:spAutoFit/>
          </a:bodyPr>
          <a:lstStyle/>
          <a:p>
            <a:pPr algn="ctr"/>
            <a:r>
              <a:rPr lang="en-US" sz="1280" b="1" dirty="0">
                <a:latin typeface="Courier New" panose="02070309020205020404" pitchFamily="49" charset="0"/>
                <a:cs typeface="Courier New" panose="02070309020205020404" pitchFamily="49" charset="0"/>
              </a:rPr>
              <a:t>Redirect Output</a:t>
            </a:r>
          </a:p>
          <a:p>
            <a:pPr algn="ctr"/>
            <a:r>
              <a:rPr lang="en-US" sz="1280" b="1" dirty="0">
                <a:latin typeface="Courier New" panose="02070309020205020404" pitchFamily="49" charset="0"/>
                <a:cs typeface="Courier New" panose="02070309020205020404" pitchFamily="49" charset="0"/>
              </a:rPr>
              <a:t>to File</a:t>
            </a:r>
          </a:p>
        </p:txBody>
      </p:sp>
      <p:sp>
        <p:nvSpPr>
          <p:cNvPr id="27" name="Rectangle 26">
            <a:extLst>
              <a:ext uri="{FF2B5EF4-FFF2-40B4-BE49-F238E27FC236}">
                <a16:creationId xmlns:a16="http://schemas.microsoft.com/office/drawing/2014/main" id="{D1263098-5446-49F6-938B-E4B0BED5CBA4}"/>
              </a:ext>
            </a:extLst>
          </p:cNvPr>
          <p:cNvSpPr/>
          <p:nvPr/>
        </p:nvSpPr>
        <p:spPr>
          <a:xfrm>
            <a:off x="3806307" y="3607037"/>
            <a:ext cx="1014205" cy="205231"/>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3DEFD44-84F6-4A24-BDC5-A48635CD80EE}"/>
              </a:ext>
            </a:extLst>
          </p:cNvPr>
          <p:cNvSpPr/>
          <p:nvPr/>
        </p:nvSpPr>
        <p:spPr>
          <a:xfrm>
            <a:off x="5013825" y="3616775"/>
            <a:ext cx="453723" cy="205231"/>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EDD017E-1F7E-443D-8283-3133841A920C}"/>
              </a:ext>
            </a:extLst>
          </p:cNvPr>
          <p:cNvSpPr/>
          <p:nvPr/>
        </p:nvSpPr>
        <p:spPr>
          <a:xfrm>
            <a:off x="5642331" y="3601175"/>
            <a:ext cx="760402" cy="220831"/>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8E4953F-A563-4E79-A0D0-A5C0E1433735}"/>
              </a:ext>
            </a:extLst>
          </p:cNvPr>
          <p:cNvSpPr/>
          <p:nvPr/>
        </p:nvSpPr>
        <p:spPr>
          <a:xfrm>
            <a:off x="6596046" y="3609921"/>
            <a:ext cx="760402" cy="212085"/>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50107D-CE60-4E8E-998C-ACD827D9690C}"/>
              </a:ext>
            </a:extLst>
          </p:cNvPr>
          <p:cNvSpPr/>
          <p:nvPr/>
        </p:nvSpPr>
        <p:spPr>
          <a:xfrm>
            <a:off x="73465" y="1355129"/>
            <a:ext cx="8997070" cy="523220"/>
          </a:xfrm>
          <a:prstGeom prst="rect">
            <a:avLst/>
          </a:prstGeom>
        </p:spPr>
        <p:txBody>
          <a:bodyPr wrap="square">
            <a:spAutoFit/>
          </a:bodyPr>
          <a:lstStyle/>
          <a:p>
            <a:r>
              <a:rPr lang="en-US" sz="1400" b="1" dirty="0">
                <a:latin typeface="Courier New" panose="02070309020205020404" pitchFamily="49" charset="0"/>
                <a:cs typeface="Courier New" panose="02070309020205020404" pitchFamily="49" charset="0"/>
              </a:rPr>
              <a:t>109.169.248.247 client bill [12/Dec/2015:18:25:11 +0100] "GET / HTTP/1.1" 200 4263 "-" "Mozilla/5.0 (Windows NT 6.0; rv:34.0) Gecko/20100101 Firefox/34.0" "-"</a:t>
            </a:r>
          </a:p>
        </p:txBody>
      </p:sp>
      <p:sp>
        <p:nvSpPr>
          <p:cNvPr id="47" name="Rectangle 46">
            <a:extLst>
              <a:ext uri="{FF2B5EF4-FFF2-40B4-BE49-F238E27FC236}">
                <a16:creationId xmlns:a16="http://schemas.microsoft.com/office/drawing/2014/main" id="{FED8EEDC-4BFA-4C26-AADC-606938033EB8}"/>
              </a:ext>
            </a:extLst>
          </p:cNvPr>
          <p:cNvSpPr/>
          <p:nvPr/>
        </p:nvSpPr>
        <p:spPr>
          <a:xfrm>
            <a:off x="165784" y="3609921"/>
            <a:ext cx="3557804" cy="202347"/>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2" name="Picture 231">
            <a:extLst>
              <a:ext uri="{FF2B5EF4-FFF2-40B4-BE49-F238E27FC236}">
                <a16:creationId xmlns:a16="http://schemas.microsoft.com/office/drawing/2014/main" id="{EAFDAB05-807B-4D84-B46C-809CE6134A2E}"/>
              </a:ext>
            </a:extLst>
          </p:cNvPr>
          <p:cNvPicPr>
            <a:picLocks noChangeAspect="1"/>
          </p:cNvPicPr>
          <p:nvPr/>
        </p:nvPicPr>
        <p:blipFill>
          <a:blip r:embed="rId3"/>
          <a:stretch>
            <a:fillRect/>
          </a:stretch>
        </p:blipFill>
        <p:spPr>
          <a:xfrm>
            <a:off x="854673" y="4426385"/>
            <a:ext cx="3289050" cy="2325591"/>
          </a:xfrm>
          <a:prstGeom prst="rect">
            <a:avLst/>
          </a:prstGeom>
        </p:spPr>
      </p:pic>
      <p:pic>
        <p:nvPicPr>
          <p:cNvPr id="233" name="Picture 232">
            <a:extLst>
              <a:ext uri="{FF2B5EF4-FFF2-40B4-BE49-F238E27FC236}">
                <a16:creationId xmlns:a16="http://schemas.microsoft.com/office/drawing/2014/main" id="{E7C96ACD-E358-4204-8F8F-1F2553E35438}"/>
              </a:ext>
            </a:extLst>
          </p:cNvPr>
          <p:cNvPicPr>
            <a:picLocks noChangeAspect="1"/>
          </p:cNvPicPr>
          <p:nvPr/>
        </p:nvPicPr>
        <p:blipFill>
          <a:blip r:embed="rId4"/>
          <a:stretch>
            <a:fillRect/>
          </a:stretch>
        </p:blipFill>
        <p:spPr>
          <a:xfrm>
            <a:off x="5000279" y="4426384"/>
            <a:ext cx="3258021" cy="2325591"/>
          </a:xfrm>
          <a:prstGeom prst="rect">
            <a:avLst/>
          </a:prstGeom>
        </p:spPr>
      </p:pic>
    </p:spTree>
    <p:extLst>
      <p:ext uri="{BB962C8B-B14F-4D97-AF65-F5344CB8AC3E}">
        <p14:creationId xmlns:p14="http://schemas.microsoft.com/office/powerpoint/2010/main" val="61205957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6A515AEB-ACB9-4D7F-A7AB-6811E102DF16}"/>
              </a:ext>
            </a:extLst>
          </p:cNvPr>
          <p:cNvPicPr>
            <a:picLocks noChangeAspect="1"/>
          </p:cNvPicPr>
          <p:nvPr/>
        </p:nvPicPr>
        <p:blipFill rotWithShape="1">
          <a:blip r:embed="rId2"/>
          <a:srcRect t="10630" b="11424"/>
          <a:stretch/>
        </p:blipFill>
        <p:spPr>
          <a:xfrm>
            <a:off x="167735" y="3649387"/>
            <a:ext cx="8845650" cy="256418"/>
          </a:xfrm>
          <a:prstGeom prst="rect">
            <a:avLst/>
          </a:prstGeom>
        </p:spPr>
      </p:pic>
      <p:sp>
        <p:nvSpPr>
          <p:cNvPr id="252" name="CustomShape 2"/>
          <p:cNvSpPr/>
          <p:nvPr/>
        </p:nvSpPr>
        <p:spPr>
          <a:xfrm>
            <a:off x="522145" y="78491"/>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Apache Web Access Log Analysis - cut</a:t>
            </a:r>
            <a:endParaRPr dirty="0">
              <a:latin typeface="Courier New" panose="02070309020205020404" pitchFamily="49" charset="0"/>
              <a:cs typeface="Courier New" panose="02070309020205020404" pitchFamily="49" charset="0"/>
            </a:endParaRPr>
          </a:p>
        </p:txBody>
      </p:sp>
      <p:sp>
        <p:nvSpPr>
          <p:cNvPr id="7" name="CustomShape 1">
            <a:extLst>
              <a:ext uri="{FF2B5EF4-FFF2-40B4-BE49-F238E27FC236}">
                <a16:creationId xmlns:a16="http://schemas.microsoft.com/office/drawing/2014/main" id="{D93EA206-ADD1-40EE-B3DA-26B0C5E878FC}"/>
              </a:ext>
            </a:extLst>
          </p:cNvPr>
          <p:cNvSpPr/>
          <p:nvPr/>
        </p:nvSpPr>
        <p:spPr>
          <a:xfrm>
            <a:off x="146930" y="746752"/>
            <a:ext cx="8850140" cy="2643220"/>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We can make use of the access log format to develop a set of search criteria</a:t>
            </a:r>
          </a:p>
          <a:p>
            <a:endParaRPr lang="en-US" sz="1600" b="1" dirty="0">
              <a:solidFill>
                <a:srgbClr val="000000"/>
              </a:solidFill>
              <a:latin typeface="Courier New" panose="02070309020205020404" pitchFamily="49" charset="0"/>
              <a:cs typeface="Courier New" panose="02070309020205020404" pitchFamily="49" charset="0"/>
            </a:endParaRPr>
          </a:p>
          <a:p>
            <a:endParaRPr lang="en-US" sz="1600" b="1" dirty="0">
              <a:solidFill>
                <a:srgbClr val="000000"/>
              </a:solidFill>
              <a:latin typeface="Courier New" panose="02070309020205020404" pitchFamily="49" charset="0"/>
              <a:cs typeface="Courier New" panose="02070309020205020404" pitchFamily="49" charset="0"/>
            </a:endParaRPr>
          </a:p>
          <a:p>
            <a:endParaRPr lang="en-US" sz="16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We will start with a basic search of IP addresses interacting with the Linux web server and make use of both the sort and unique command</a:t>
            </a:r>
          </a:p>
          <a:p>
            <a:endParaRPr lang="en-US" sz="1600" b="1" dirty="0">
              <a:solidFill>
                <a:srgbClr val="000000"/>
              </a:solidFill>
              <a:latin typeface="Courier New" panose="02070309020205020404" pitchFamily="49" charset="0"/>
              <a:cs typeface="Courier New" panose="02070309020205020404" pitchFamily="49" charset="0"/>
            </a:endParaRPr>
          </a:p>
          <a:p>
            <a:pPr algn="ctr"/>
            <a:r>
              <a:rPr lang="en-US" sz="1300" b="1" dirty="0">
                <a:solidFill>
                  <a:srgbClr val="000000"/>
                </a:solidFill>
                <a:latin typeface="Courier New" panose="02070309020205020404" pitchFamily="49" charset="0"/>
                <a:cs typeface="Courier New" panose="02070309020205020404" pitchFamily="49" charset="0"/>
              </a:rPr>
              <a:t>cut –d “ “ –f1 access.log | sort | uniq -c | sort -n &gt; </a:t>
            </a:r>
            <a:r>
              <a:rPr lang="en-US" sz="1300" b="1" dirty="0" err="1">
                <a:solidFill>
                  <a:srgbClr val="000000"/>
                </a:solidFill>
                <a:latin typeface="Courier New" panose="02070309020205020404" pitchFamily="49" charset="0"/>
                <a:cs typeface="Courier New" panose="02070309020205020404" pitchFamily="49" charset="0"/>
              </a:rPr>
              <a:t>RequestByIP_cut</a:t>
            </a:r>
            <a:endParaRPr lang="en-US" sz="1300" b="1" dirty="0">
              <a:solidFill>
                <a:srgbClr val="000000"/>
              </a:solidFill>
              <a:latin typeface="Courier New" panose="02070309020205020404" pitchFamily="49" charset="0"/>
              <a:cs typeface="Courier New" panose="02070309020205020404" pitchFamily="49" charset="0"/>
            </a:endParaRPr>
          </a:p>
          <a:p>
            <a:endParaRPr lang="en-US" sz="1600" b="1" dirty="0">
              <a:solidFill>
                <a:srgbClr val="000000"/>
              </a:solidFill>
              <a:latin typeface="Courier New" panose="020703090202050204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34115A3E-FCE5-4943-8BB8-DF0C7E977064}"/>
              </a:ext>
            </a:extLst>
          </p:cNvPr>
          <p:cNvPicPr>
            <a:picLocks noChangeAspect="1"/>
          </p:cNvPicPr>
          <p:nvPr/>
        </p:nvPicPr>
        <p:blipFill>
          <a:blip r:embed="rId3"/>
          <a:stretch>
            <a:fillRect/>
          </a:stretch>
        </p:blipFill>
        <p:spPr>
          <a:xfrm>
            <a:off x="1445302" y="4464679"/>
            <a:ext cx="2641861" cy="2288900"/>
          </a:xfrm>
          <a:prstGeom prst="rect">
            <a:avLst/>
          </a:prstGeom>
        </p:spPr>
      </p:pic>
      <p:pic>
        <p:nvPicPr>
          <p:cNvPr id="9" name="Picture 8">
            <a:extLst>
              <a:ext uri="{FF2B5EF4-FFF2-40B4-BE49-F238E27FC236}">
                <a16:creationId xmlns:a16="http://schemas.microsoft.com/office/drawing/2014/main" id="{485166E7-172B-4A1C-B33A-FDE4B9C8CD4E}"/>
              </a:ext>
            </a:extLst>
          </p:cNvPr>
          <p:cNvPicPr>
            <a:picLocks noChangeAspect="1"/>
          </p:cNvPicPr>
          <p:nvPr/>
        </p:nvPicPr>
        <p:blipFill>
          <a:blip r:embed="rId4"/>
          <a:stretch>
            <a:fillRect/>
          </a:stretch>
        </p:blipFill>
        <p:spPr>
          <a:xfrm>
            <a:off x="5167633" y="4467557"/>
            <a:ext cx="2645253" cy="2286022"/>
          </a:xfrm>
          <a:prstGeom prst="rect">
            <a:avLst/>
          </a:prstGeom>
        </p:spPr>
      </p:pic>
      <p:sp>
        <p:nvSpPr>
          <p:cNvPr id="10" name="TextBox 9">
            <a:extLst>
              <a:ext uri="{FF2B5EF4-FFF2-40B4-BE49-F238E27FC236}">
                <a16:creationId xmlns:a16="http://schemas.microsoft.com/office/drawing/2014/main" id="{3E09A882-E81F-467E-879D-AE4F25A25CC4}"/>
              </a:ext>
            </a:extLst>
          </p:cNvPr>
          <p:cNvSpPr txBox="1"/>
          <p:nvPr/>
        </p:nvSpPr>
        <p:spPr>
          <a:xfrm>
            <a:off x="140042" y="3916077"/>
            <a:ext cx="1651414" cy="289310"/>
          </a:xfrm>
          <a:prstGeom prst="rect">
            <a:avLst/>
          </a:prstGeom>
          <a:noFill/>
        </p:spPr>
        <p:txBody>
          <a:bodyPr wrap="none" rtlCol="0">
            <a:spAutoFit/>
          </a:bodyPr>
          <a:lstStyle/>
          <a:p>
            <a:r>
              <a:rPr lang="en-US" sz="1280" b="1" dirty="0">
                <a:solidFill>
                  <a:srgbClr val="FF0000"/>
                </a:solidFill>
                <a:latin typeface="Courier New" panose="02070309020205020404" pitchFamily="49" charset="0"/>
                <a:cs typeface="Courier New" panose="02070309020205020404" pitchFamily="49" charset="0"/>
              </a:rPr>
              <a:t>Space Delimiter</a:t>
            </a:r>
          </a:p>
        </p:txBody>
      </p:sp>
      <p:sp>
        <p:nvSpPr>
          <p:cNvPr id="13" name="TextBox 12">
            <a:extLst>
              <a:ext uri="{FF2B5EF4-FFF2-40B4-BE49-F238E27FC236}">
                <a16:creationId xmlns:a16="http://schemas.microsoft.com/office/drawing/2014/main" id="{E3A65825-95B6-4299-9059-7630B40EA198}"/>
              </a:ext>
            </a:extLst>
          </p:cNvPr>
          <p:cNvSpPr txBox="1"/>
          <p:nvPr/>
        </p:nvSpPr>
        <p:spPr>
          <a:xfrm>
            <a:off x="1481864" y="3352315"/>
            <a:ext cx="966931" cy="289310"/>
          </a:xfrm>
          <a:prstGeom prst="rect">
            <a:avLst/>
          </a:prstGeom>
          <a:noFill/>
        </p:spPr>
        <p:txBody>
          <a:bodyPr wrap="none" rtlCol="0">
            <a:spAutoFit/>
          </a:bodyPr>
          <a:lstStyle/>
          <a:p>
            <a:r>
              <a:rPr lang="en-US" sz="1280" b="1" dirty="0">
                <a:solidFill>
                  <a:schemeClr val="accent6">
                    <a:lumMod val="75000"/>
                  </a:schemeClr>
                </a:solidFill>
                <a:latin typeface="Courier New" panose="02070309020205020404" pitchFamily="49" charset="0"/>
                <a:cs typeface="Courier New" panose="02070309020205020404" pitchFamily="49" charset="0"/>
              </a:rPr>
              <a:t>Field #1</a:t>
            </a:r>
          </a:p>
        </p:txBody>
      </p:sp>
      <p:sp>
        <p:nvSpPr>
          <p:cNvPr id="14" name="TextBox 13">
            <a:extLst>
              <a:ext uri="{FF2B5EF4-FFF2-40B4-BE49-F238E27FC236}">
                <a16:creationId xmlns:a16="http://schemas.microsoft.com/office/drawing/2014/main" id="{E3A8695C-A5D8-44E1-B83C-BC3091975748}"/>
              </a:ext>
            </a:extLst>
          </p:cNvPr>
          <p:cNvSpPr txBox="1"/>
          <p:nvPr/>
        </p:nvSpPr>
        <p:spPr>
          <a:xfrm>
            <a:off x="2628781" y="3910424"/>
            <a:ext cx="575799" cy="289310"/>
          </a:xfrm>
          <a:prstGeom prst="rect">
            <a:avLst/>
          </a:prstGeom>
          <a:noFill/>
        </p:spPr>
        <p:txBody>
          <a:bodyPr wrap="none" rtlCol="0">
            <a:spAutoFit/>
          </a:bodyPr>
          <a:lstStyle/>
          <a:p>
            <a:r>
              <a:rPr lang="en-US" sz="1280" b="1" dirty="0">
                <a:solidFill>
                  <a:srgbClr val="FFFF00"/>
                </a:solidFill>
                <a:latin typeface="Courier New" panose="02070309020205020404" pitchFamily="49" charset="0"/>
                <a:cs typeface="Courier New" panose="02070309020205020404" pitchFamily="49" charset="0"/>
              </a:rPr>
              <a:t>File</a:t>
            </a:r>
          </a:p>
        </p:txBody>
      </p:sp>
      <p:sp>
        <p:nvSpPr>
          <p:cNvPr id="15" name="TextBox 14">
            <a:extLst>
              <a:ext uri="{FF2B5EF4-FFF2-40B4-BE49-F238E27FC236}">
                <a16:creationId xmlns:a16="http://schemas.microsoft.com/office/drawing/2014/main" id="{2973AC8B-DB31-4406-85E3-DF8D9D70E606}"/>
              </a:ext>
            </a:extLst>
          </p:cNvPr>
          <p:cNvSpPr txBox="1"/>
          <p:nvPr/>
        </p:nvSpPr>
        <p:spPr>
          <a:xfrm>
            <a:off x="3588828" y="3356196"/>
            <a:ext cx="966931" cy="289310"/>
          </a:xfrm>
          <a:prstGeom prst="rect">
            <a:avLst/>
          </a:prstGeom>
          <a:noFill/>
        </p:spPr>
        <p:txBody>
          <a:bodyPr wrap="none" rtlCol="0">
            <a:spAutoFit/>
          </a:bodyPr>
          <a:lstStyle/>
          <a:p>
            <a:r>
              <a:rPr lang="en-US" sz="1280" b="1" dirty="0">
                <a:solidFill>
                  <a:srgbClr val="00B050"/>
                </a:solidFill>
                <a:latin typeface="Courier New" panose="02070309020205020404" pitchFamily="49" charset="0"/>
                <a:cs typeface="Courier New" panose="02070309020205020404" pitchFamily="49" charset="0"/>
              </a:rPr>
              <a:t>Sort IPs</a:t>
            </a:r>
          </a:p>
        </p:txBody>
      </p:sp>
      <p:sp>
        <p:nvSpPr>
          <p:cNvPr id="16" name="TextBox 15">
            <a:extLst>
              <a:ext uri="{FF2B5EF4-FFF2-40B4-BE49-F238E27FC236}">
                <a16:creationId xmlns:a16="http://schemas.microsoft.com/office/drawing/2014/main" id="{85DD6452-2C35-494E-8EBF-9DB6E3E88D6E}"/>
              </a:ext>
            </a:extLst>
          </p:cNvPr>
          <p:cNvSpPr txBox="1"/>
          <p:nvPr/>
        </p:nvSpPr>
        <p:spPr>
          <a:xfrm>
            <a:off x="4136079" y="3910424"/>
            <a:ext cx="2042547" cy="289310"/>
          </a:xfrm>
          <a:prstGeom prst="rect">
            <a:avLst/>
          </a:prstGeom>
          <a:noFill/>
        </p:spPr>
        <p:txBody>
          <a:bodyPr wrap="none" rtlCol="0">
            <a:spAutoFit/>
          </a:bodyPr>
          <a:lstStyle/>
          <a:p>
            <a:r>
              <a:rPr lang="en-US" sz="1280" b="1" dirty="0">
                <a:solidFill>
                  <a:srgbClr val="0070C0"/>
                </a:solidFill>
                <a:latin typeface="Courier New" panose="02070309020205020404" pitchFamily="49" charset="0"/>
                <a:cs typeface="Courier New" panose="02070309020205020404" pitchFamily="49" charset="0"/>
              </a:rPr>
              <a:t>Count Unique Values</a:t>
            </a:r>
          </a:p>
        </p:txBody>
      </p:sp>
      <p:sp>
        <p:nvSpPr>
          <p:cNvPr id="17" name="TextBox 16">
            <a:extLst>
              <a:ext uri="{FF2B5EF4-FFF2-40B4-BE49-F238E27FC236}">
                <a16:creationId xmlns:a16="http://schemas.microsoft.com/office/drawing/2014/main" id="{D83257F1-9311-4A07-98A7-183288A3F3BF}"/>
              </a:ext>
            </a:extLst>
          </p:cNvPr>
          <p:cNvSpPr txBox="1"/>
          <p:nvPr/>
        </p:nvSpPr>
        <p:spPr>
          <a:xfrm>
            <a:off x="5189171" y="3346674"/>
            <a:ext cx="2433680" cy="289310"/>
          </a:xfrm>
          <a:prstGeom prst="rect">
            <a:avLst/>
          </a:prstGeom>
          <a:noFill/>
        </p:spPr>
        <p:txBody>
          <a:bodyPr wrap="none" rtlCol="0">
            <a:spAutoFit/>
          </a:bodyPr>
          <a:lstStyle/>
          <a:p>
            <a:r>
              <a:rPr lang="en-US" sz="1280" b="1" dirty="0">
                <a:solidFill>
                  <a:srgbClr val="7030A0"/>
                </a:solidFill>
                <a:latin typeface="Courier New" panose="02070309020205020404" pitchFamily="49" charset="0"/>
                <a:cs typeface="Courier New" panose="02070309020205020404" pitchFamily="49" charset="0"/>
              </a:rPr>
              <a:t>Sort By Ascending Order</a:t>
            </a:r>
          </a:p>
        </p:txBody>
      </p:sp>
      <p:sp>
        <p:nvSpPr>
          <p:cNvPr id="18" name="TextBox 17">
            <a:extLst>
              <a:ext uri="{FF2B5EF4-FFF2-40B4-BE49-F238E27FC236}">
                <a16:creationId xmlns:a16="http://schemas.microsoft.com/office/drawing/2014/main" id="{77274973-0C78-4396-A160-B37BF33120F7}"/>
              </a:ext>
            </a:extLst>
          </p:cNvPr>
          <p:cNvSpPr txBox="1"/>
          <p:nvPr/>
        </p:nvSpPr>
        <p:spPr>
          <a:xfrm>
            <a:off x="7271605" y="3910455"/>
            <a:ext cx="1651414" cy="486287"/>
          </a:xfrm>
          <a:prstGeom prst="rect">
            <a:avLst/>
          </a:prstGeom>
          <a:noFill/>
        </p:spPr>
        <p:txBody>
          <a:bodyPr wrap="none" rtlCol="0">
            <a:spAutoFit/>
          </a:bodyPr>
          <a:lstStyle/>
          <a:p>
            <a:pPr algn="ctr"/>
            <a:r>
              <a:rPr lang="en-US" sz="1280" b="1" dirty="0">
                <a:latin typeface="Courier New" panose="02070309020205020404" pitchFamily="49" charset="0"/>
                <a:cs typeface="Courier New" panose="02070309020205020404" pitchFamily="49" charset="0"/>
              </a:rPr>
              <a:t>Redirect Output</a:t>
            </a:r>
          </a:p>
          <a:p>
            <a:pPr algn="ctr"/>
            <a:r>
              <a:rPr lang="en-US" sz="1280" b="1" dirty="0">
                <a:latin typeface="Courier New" panose="02070309020205020404" pitchFamily="49" charset="0"/>
                <a:cs typeface="Courier New" panose="02070309020205020404" pitchFamily="49" charset="0"/>
              </a:rPr>
              <a:t>to File</a:t>
            </a:r>
          </a:p>
        </p:txBody>
      </p:sp>
      <p:sp>
        <p:nvSpPr>
          <p:cNvPr id="12" name="Rectangle 11">
            <a:extLst>
              <a:ext uri="{FF2B5EF4-FFF2-40B4-BE49-F238E27FC236}">
                <a16:creationId xmlns:a16="http://schemas.microsoft.com/office/drawing/2014/main" id="{D8D9AD45-7F6D-466F-80B0-A7969702346A}"/>
              </a:ext>
            </a:extLst>
          </p:cNvPr>
          <p:cNvSpPr/>
          <p:nvPr/>
        </p:nvSpPr>
        <p:spPr>
          <a:xfrm>
            <a:off x="386498" y="3643481"/>
            <a:ext cx="1236632" cy="261275"/>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5EA5239-E22A-444B-B033-3EE0D94CC069}"/>
              </a:ext>
            </a:extLst>
          </p:cNvPr>
          <p:cNvSpPr/>
          <p:nvPr/>
        </p:nvSpPr>
        <p:spPr>
          <a:xfrm>
            <a:off x="1744687" y="3644141"/>
            <a:ext cx="404622" cy="264765"/>
          </a:xfrm>
          <a:prstGeom prst="rect">
            <a:avLst/>
          </a:prstGeom>
          <a:solidFill>
            <a:schemeClr val="accent6">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1263098-5446-49F6-938B-E4B0BED5CBA4}"/>
              </a:ext>
            </a:extLst>
          </p:cNvPr>
          <p:cNvSpPr/>
          <p:nvPr/>
        </p:nvSpPr>
        <p:spPr>
          <a:xfrm>
            <a:off x="2213471" y="3648172"/>
            <a:ext cx="1331005" cy="253829"/>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3DEFD44-84F6-4A24-BDC5-A48635CD80EE}"/>
              </a:ext>
            </a:extLst>
          </p:cNvPr>
          <p:cNvSpPr/>
          <p:nvPr/>
        </p:nvSpPr>
        <p:spPr>
          <a:xfrm>
            <a:off x="3778797" y="3654917"/>
            <a:ext cx="554306" cy="239457"/>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EDD017E-1F7E-443D-8283-3133841A920C}"/>
              </a:ext>
            </a:extLst>
          </p:cNvPr>
          <p:cNvSpPr/>
          <p:nvPr/>
        </p:nvSpPr>
        <p:spPr>
          <a:xfrm>
            <a:off x="4641042" y="3641625"/>
            <a:ext cx="966931" cy="259500"/>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8E4953F-A563-4E79-A0D0-A5C0E1433735}"/>
              </a:ext>
            </a:extLst>
          </p:cNvPr>
          <p:cNvSpPr/>
          <p:nvPr/>
        </p:nvSpPr>
        <p:spPr>
          <a:xfrm>
            <a:off x="5831242" y="3638104"/>
            <a:ext cx="943468" cy="270802"/>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50107D-CE60-4E8E-998C-ACD827D9690C}"/>
              </a:ext>
            </a:extLst>
          </p:cNvPr>
          <p:cNvSpPr/>
          <p:nvPr/>
        </p:nvSpPr>
        <p:spPr>
          <a:xfrm>
            <a:off x="73465" y="1355129"/>
            <a:ext cx="8997070" cy="523220"/>
          </a:xfrm>
          <a:prstGeom prst="rect">
            <a:avLst/>
          </a:prstGeom>
        </p:spPr>
        <p:txBody>
          <a:bodyPr wrap="square">
            <a:spAutoFit/>
          </a:bodyPr>
          <a:lstStyle/>
          <a:p>
            <a:r>
              <a:rPr lang="en-US" sz="1400" b="1" dirty="0">
                <a:latin typeface="Courier New" panose="02070309020205020404" pitchFamily="49" charset="0"/>
                <a:cs typeface="Courier New" panose="02070309020205020404" pitchFamily="49" charset="0"/>
              </a:rPr>
              <a:t>109.169.248.247 client bill [12/Dec/2015:18:25:11 +0100] "GET / HTTP/1.1" 200 4263 "-" "Mozilla/5.0 (Windows NT 6.0; rv:34.0) Gecko/20100101 Firefox/34.0" "-"</a:t>
            </a:r>
          </a:p>
        </p:txBody>
      </p:sp>
    </p:spTree>
    <p:extLst>
      <p:ext uri="{BB962C8B-B14F-4D97-AF65-F5344CB8AC3E}">
        <p14:creationId xmlns:p14="http://schemas.microsoft.com/office/powerpoint/2010/main" val="255380727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1"/>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Client HTTP Request Methods</a:t>
            </a:r>
            <a:endParaRPr dirty="0">
              <a:latin typeface="Courier New" panose="02070309020205020404" pitchFamily="49" charset="0"/>
              <a:cs typeface="Courier New" panose="02070309020205020404" pitchFamily="49" charset="0"/>
            </a:endParaRPr>
          </a:p>
        </p:txBody>
      </p:sp>
      <p:sp>
        <p:nvSpPr>
          <p:cNvPr id="7" name="CustomShape 1">
            <a:extLst>
              <a:ext uri="{FF2B5EF4-FFF2-40B4-BE49-F238E27FC236}">
                <a16:creationId xmlns:a16="http://schemas.microsoft.com/office/drawing/2014/main" id="{D93EA206-ADD1-40EE-B3DA-26B0C5E878FC}"/>
              </a:ext>
            </a:extLst>
          </p:cNvPr>
          <p:cNvSpPr/>
          <p:nvPr/>
        </p:nvSpPr>
        <p:spPr>
          <a:xfrm>
            <a:off x="146930" y="671335"/>
            <a:ext cx="8850140" cy="5912553"/>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1500" b="1" dirty="0">
                <a:solidFill>
                  <a:srgbClr val="000000"/>
                </a:solidFill>
                <a:latin typeface="Courier New" panose="02070309020205020404" pitchFamily="49" charset="0"/>
                <a:cs typeface="Courier New" panose="02070309020205020404" pitchFamily="49" charset="0"/>
              </a:rPr>
              <a:t>When conducting forensic analysis on Linux-based web servers, access logs can provide significant detail on web server interactions</a:t>
            </a:r>
          </a:p>
          <a:p>
            <a:endParaRPr lang="en-US" sz="15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500" b="1" dirty="0">
                <a:solidFill>
                  <a:srgbClr val="000000"/>
                </a:solidFill>
                <a:latin typeface="Courier New" panose="02070309020205020404" pitchFamily="49" charset="0"/>
                <a:cs typeface="Courier New" panose="02070309020205020404" pitchFamily="49" charset="0"/>
              </a:rPr>
              <a:t>Originally all HTTP technical configurations were defined by Request for Comment 2616, but was replaced by RFCs 7230-7237:</a:t>
            </a:r>
          </a:p>
          <a:p>
            <a:pPr marL="800100" lvl="1" indent="-342900">
              <a:buFont typeface="Wingdings" panose="05000000000000000000" pitchFamily="2" charset="2"/>
              <a:buChar char="ü"/>
            </a:pPr>
            <a:r>
              <a:rPr lang="en-US" sz="1500" b="1" dirty="0">
                <a:solidFill>
                  <a:srgbClr val="000000"/>
                </a:solidFill>
                <a:latin typeface="Courier New" panose="02070309020205020404" pitchFamily="49" charset="0"/>
                <a:cs typeface="Courier New" panose="02070309020205020404" pitchFamily="49" charset="0"/>
              </a:rPr>
              <a:t>OPTIONS</a:t>
            </a:r>
          </a:p>
          <a:p>
            <a:pPr marL="1257300" lvl="2" indent="-342900">
              <a:buFont typeface="Courier New" panose="02070309020205020404" pitchFamily="49" charset="0"/>
              <a:buChar char="o"/>
            </a:pPr>
            <a:r>
              <a:rPr lang="en-US" sz="1500" b="1" dirty="0">
                <a:solidFill>
                  <a:srgbClr val="000000"/>
                </a:solidFill>
                <a:latin typeface="Courier New" panose="02070309020205020404" pitchFamily="49" charset="0"/>
                <a:cs typeface="Courier New" panose="02070309020205020404" pitchFamily="49" charset="0"/>
              </a:rPr>
              <a:t>Provides information on the methods and options supported by the web server</a:t>
            </a:r>
          </a:p>
          <a:p>
            <a:pPr marL="800100" lvl="1" indent="-342900">
              <a:buFont typeface="Wingdings" panose="05000000000000000000" pitchFamily="2" charset="2"/>
              <a:buChar char="ü"/>
            </a:pPr>
            <a:r>
              <a:rPr lang="en-US" sz="1500" b="1" dirty="0">
                <a:solidFill>
                  <a:srgbClr val="000000"/>
                </a:solidFill>
                <a:latin typeface="Courier New" panose="02070309020205020404" pitchFamily="49" charset="0"/>
                <a:cs typeface="Courier New" panose="02070309020205020404" pitchFamily="49" charset="0"/>
              </a:rPr>
              <a:t>GET</a:t>
            </a:r>
          </a:p>
          <a:p>
            <a:pPr marL="1257300" lvl="2" indent="-342900">
              <a:buFont typeface="Courier New" panose="02070309020205020404" pitchFamily="49" charset="0"/>
              <a:buChar char="o"/>
            </a:pPr>
            <a:r>
              <a:rPr lang="en-US" sz="1500" b="1" dirty="0">
                <a:solidFill>
                  <a:srgbClr val="000000"/>
                </a:solidFill>
                <a:latin typeface="Courier New" panose="02070309020205020404" pitchFamily="49" charset="0"/>
                <a:cs typeface="Courier New" panose="02070309020205020404" pitchFamily="49" charset="0"/>
              </a:rPr>
              <a:t>Used to retrieve resources from the web server</a:t>
            </a:r>
          </a:p>
          <a:p>
            <a:pPr marL="800100" lvl="1" indent="-342900">
              <a:buFont typeface="Wingdings" panose="05000000000000000000" pitchFamily="2" charset="2"/>
              <a:buChar char="ü"/>
            </a:pPr>
            <a:r>
              <a:rPr lang="en-US" sz="1500" b="1" dirty="0">
                <a:solidFill>
                  <a:srgbClr val="000000"/>
                </a:solidFill>
                <a:latin typeface="Courier New" panose="02070309020205020404" pitchFamily="49" charset="0"/>
                <a:cs typeface="Courier New" panose="02070309020205020404" pitchFamily="49" charset="0"/>
              </a:rPr>
              <a:t>HEAD</a:t>
            </a:r>
          </a:p>
          <a:p>
            <a:pPr marL="1257300" lvl="2" indent="-342900">
              <a:buFont typeface="Courier New" panose="02070309020205020404" pitchFamily="49" charset="0"/>
              <a:buChar char="o"/>
            </a:pPr>
            <a:r>
              <a:rPr lang="en-US" sz="1500" b="1" dirty="0">
                <a:solidFill>
                  <a:srgbClr val="000000"/>
                </a:solidFill>
                <a:latin typeface="Courier New" panose="02070309020205020404" pitchFamily="49" charset="0"/>
                <a:cs typeface="Courier New" panose="02070309020205020404" pitchFamily="49" charset="0"/>
              </a:rPr>
              <a:t>Provides web server header information</a:t>
            </a:r>
          </a:p>
          <a:p>
            <a:pPr marL="800100" lvl="1" indent="-342900">
              <a:buFont typeface="Wingdings" panose="05000000000000000000" pitchFamily="2" charset="2"/>
              <a:buChar char="ü"/>
            </a:pPr>
            <a:r>
              <a:rPr lang="en-US" sz="1500" b="1" dirty="0">
                <a:solidFill>
                  <a:srgbClr val="000000"/>
                </a:solidFill>
                <a:latin typeface="Courier New" panose="02070309020205020404" pitchFamily="49" charset="0"/>
                <a:cs typeface="Courier New" panose="02070309020205020404" pitchFamily="49" charset="0"/>
              </a:rPr>
              <a:t>POST</a:t>
            </a:r>
          </a:p>
          <a:p>
            <a:pPr marL="1257300" lvl="2" indent="-342900">
              <a:buFont typeface="Courier New" panose="02070309020205020404" pitchFamily="49" charset="0"/>
              <a:buChar char="o"/>
            </a:pPr>
            <a:r>
              <a:rPr lang="en-US" sz="1500" b="1" dirty="0">
                <a:solidFill>
                  <a:srgbClr val="000000"/>
                </a:solidFill>
                <a:latin typeface="Courier New" panose="02070309020205020404" pitchFamily="49" charset="0"/>
                <a:cs typeface="Courier New" panose="02070309020205020404" pitchFamily="49" charset="0"/>
              </a:rPr>
              <a:t>Sends user-generated data to the web server</a:t>
            </a:r>
          </a:p>
          <a:p>
            <a:pPr marL="1257300" lvl="2" indent="-342900">
              <a:buFont typeface="Courier New" panose="02070309020205020404" pitchFamily="49" charset="0"/>
              <a:buChar char="o"/>
            </a:pPr>
            <a:r>
              <a:rPr lang="en-US" sz="1500" b="1" dirty="0">
                <a:solidFill>
                  <a:srgbClr val="000000"/>
                </a:solidFill>
                <a:latin typeface="Courier New" panose="02070309020205020404" pitchFamily="49" charset="0"/>
                <a:cs typeface="Courier New" panose="02070309020205020404" pitchFamily="49" charset="0"/>
              </a:rPr>
              <a:t>Web server decides what to do with the user-generated data</a:t>
            </a:r>
          </a:p>
          <a:p>
            <a:pPr marL="800100" lvl="1" indent="-342900">
              <a:buFont typeface="Wingdings" panose="05000000000000000000" pitchFamily="2" charset="2"/>
              <a:buChar char="ü"/>
            </a:pPr>
            <a:r>
              <a:rPr lang="en-US" sz="1500" b="1" dirty="0">
                <a:solidFill>
                  <a:srgbClr val="000000"/>
                </a:solidFill>
                <a:latin typeface="Courier New" panose="02070309020205020404" pitchFamily="49" charset="0"/>
                <a:cs typeface="Courier New" panose="02070309020205020404" pitchFamily="49" charset="0"/>
              </a:rPr>
              <a:t>PUT</a:t>
            </a:r>
          </a:p>
          <a:p>
            <a:pPr marL="1257300" lvl="2" indent="-342900">
              <a:buFont typeface="Courier New" panose="02070309020205020404" pitchFamily="49" charset="0"/>
              <a:buChar char="o"/>
            </a:pPr>
            <a:r>
              <a:rPr lang="en-US" sz="1500" b="1" dirty="0">
                <a:solidFill>
                  <a:srgbClr val="000000"/>
                </a:solidFill>
                <a:latin typeface="Courier New" panose="02070309020205020404" pitchFamily="49" charset="0"/>
                <a:cs typeface="Courier New" panose="02070309020205020404" pitchFamily="49" charset="0"/>
              </a:rPr>
              <a:t>Creates or overwrites a resource at a particular URL on the web server</a:t>
            </a:r>
          </a:p>
          <a:p>
            <a:pPr marL="1257300" lvl="2" indent="-342900">
              <a:buFont typeface="Courier New" panose="02070309020205020404" pitchFamily="49" charset="0"/>
              <a:buChar char="o"/>
            </a:pPr>
            <a:r>
              <a:rPr lang="en-US" sz="1500" b="1" dirty="0">
                <a:solidFill>
                  <a:srgbClr val="000000"/>
                </a:solidFill>
                <a:latin typeface="Courier New" panose="02070309020205020404" pitchFamily="49" charset="0"/>
                <a:cs typeface="Courier New" panose="02070309020205020404" pitchFamily="49" charset="0"/>
              </a:rPr>
              <a:t>Web server is told what to do with the user-generated data</a:t>
            </a:r>
          </a:p>
          <a:p>
            <a:pPr marL="800100" lvl="1" indent="-342900">
              <a:buFont typeface="Wingdings" panose="05000000000000000000" pitchFamily="2" charset="2"/>
              <a:buChar char="ü"/>
            </a:pPr>
            <a:r>
              <a:rPr lang="en-US" sz="1500" b="1" dirty="0">
                <a:solidFill>
                  <a:srgbClr val="000000"/>
                </a:solidFill>
                <a:latin typeface="Courier New" panose="02070309020205020404" pitchFamily="49" charset="0"/>
                <a:cs typeface="Courier New" panose="02070309020205020404" pitchFamily="49" charset="0"/>
              </a:rPr>
              <a:t>DELETE</a:t>
            </a:r>
          </a:p>
          <a:p>
            <a:pPr marL="1257300" lvl="2" indent="-342900">
              <a:buFont typeface="Courier New" panose="02070309020205020404" pitchFamily="49" charset="0"/>
              <a:buChar char="o"/>
            </a:pPr>
            <a:r>
              <a:rPr lang="en-US" sz="1500" b="1" dirty="0">
                <a:solidFill>
                  <a:srgbClr val="000000"/>
                </a:solidFill>
                <a:latin typeface="Courier New" panose="02070309020205020404" pitchFamily="49" charset="0"/>
                <a:cs typeface="Courier New" panose="02070309020205020404" pitchFamily="49" charset="0"/>
              </a:rPr>
              <a:t>A request to delete a resource at a particular URL</a:t>
            </a:r>
          </a:p>
          <a:p>
            <a:pPr marL="800100" lvl="1" indent="-342900">
              <a:buFont typeface="Wingdings" panose="05000000000000000000" pitchFamily="2" charset="2"/>
              <a:buChar char="ü"/>
            </a:pPr>
            <a:r>
              <a:rPr lang="en-US" sz="1500" b="1" dirty="0">
                <a:solidFill>
                  <a:srgbClr val="000000"/>
                </a:solidFill>
                <a:latin typeface="Courier New" panose="02070309020205020404" pitchFamily="49" charset="0"/>
                <a:cs typeface="Courier New" panose="02070309020205020404" pitchFamily="49" charset="0"/>
              </a:rPr>
              <a:t>TRACE</a:t>
            </a:r>
          </a:p>
          <a:p>
            <a:pPr marL="1257300" lvl="2" indent="-342900">
              <a:buFont typeface="Courier New" panose="02070309020205020404" pitchFamily="49" charset="0"/>
              <a:buChar char="o"/>
            </a:pPr>
            <a:r>
              <a:rPr lang="en-US" sz="1500" b="1" dirty="0">
                <a:solidFill>
                  <a:srgbClr val="000000"/>
                </a:solidFill>
                <a:latin typeface="Courier New" panose="02070309020205020404" pitchFamily="49" charset="0"/>
                <a:cs typeface="Courier New" panose="02070309020205020404" pitchFamily="49" charset="0"/>
              </a:rPr>
              <a:t>A debugging method that returns back the original request</a:t>
            </a:r>
          </a:p>
          <a:p>
            <a:pPr marL="800100" lvl="1" indent="-342900">
              <a:buFont typeface="Wingdings" panose="05000000000000000000" pitchFamily="2" charset="2"/>
              <a:buChar char="ü"/>
            </a:pPr>
            <a:r>
              <a:rPr lang="en-US" sz="1500" b="1" dirty="0">
                <a:solidFill>
                  <a:srgbClr val="000000"/>
                </a:solidFill>
                <a:latin typeface="Courier New" panose="02070309020205020404" pitchFamily="49" charset="0"/>
                <a:cs typeface="Courier New" panose="02070309020205020404" pitchFamily="49" charset="0"/>
              </a:rPr>
              <a:t>CONNECT</a:t>
            </a:r>
          </a:p>
          <a:p>
            <a:pPr marL="1257300" lvl="2" indent="-342900">
              <a:buFont typeface="Courier New" panose="02070309020205020404" pitchFamily="49" charset="0"/>
              <a:buChar char="o"/>
            </a:pPr>
            <a:r>
              <a:rPr lang="en-US" sz="1500" b="1" dirty="0">
                <a:solidFill>
                  <a:srgbClr val="000000"/>
                </a:solidFill>
                <a:latin typeface="Courier New" panose="02070309020205020404" pitchFamily="49" charset="0"/>
                <a:cs typeface="Courier New" panose="02070309020205020404" pitchFamily="49" charset="0"/>
              </a:rPr>
              <a:t>Establishes a TCP connection with the web server</a:t>
            </a:r>
          </a:p>
          <a:p>
            <a:endParaRPr lang="en-US" sz="1500"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68044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1"/>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Client HTTP Request Methods</a:t>
            </a:r>
            <a:endParaRPr lang="en-US" sz="2800" dirty="0">
              <a:latin typeface="Courier New" panose="02070309020205020404" pitchFamily="49" charset="0"/>
              <a:cs typeface="Courier New" panose="02070309020205020404" pitchFamily="49" charset="0"/>
            </a:endParaRPr>
          </a:p>
        </p:txBody>
      </p:sp>
      <p:sp>
        <p:nvSpPr>
          <p:cNvPr id="7" name="CustomShape 1">
            <a:extLst>
              <a:ext uri="{FF2B5EF4-FFF2-40B4-BE49-F238E27FC236}">
                <a16:creationId xmlns:a16="http://schemas.microsoft.com/office/drawing/2014/main" id="{D93EA206-ADD1-40EE-B3DA-26B0C5E878FC}"/>
              </a:ext>
            </a:extLst>
          </p:cNvPr>
          <p:cNvSpPr/>
          <p:nvPr/>
        </p:nvSpPr>
        <p:spPr>
          <a:xfrm>
            <a:off x="146930" y="746751"/>
            <a:ext cx="8850140" cy="3448177"/>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Using the access log format again, lets build a search string to identify the number of each type of request in our access log</a:t>
            </a:r>
          </a:p>
          <a:p>
            <a:endParaRPr lang="en-US" sz="1600" b="1" dirty="0">
              <a:solidFill>
                <a:srgbClr val="000000"/>
              </a:solidFill>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109.169.248.247 client bill [12/Dec/2015:18:25:11 +0100] "GET / HTTP/1.1" 200 4263 "-" "Mozilla/5.0 (Windows NT 6.0; rv:34.0) Gecko/20100101 Firefox/34.0" "-"</a:t>
            </a:r>
          </a:p>
          <a:p>
            <a:endParaRPr lang="en-US" sz="16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Let’s answer some key questions:</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Should we use grep or cut command to find the request methods or can both be used?</a:t>
            </a:r>
          </a:p>
          <a:p>
            <a:pPr lvl="1"/>
            <a:endParaRPr lang="en-US" sz="1600" b="1" dirty="0">
              <a:solidFill>
                <a:srgbClr val="000000"/>
              </a:solidFill>
              <a:latin typeface="Courier New" panose="02070309020205020404" pitchFamily="49" charset="0"/>
              <a:cs typeface="Courier New" panose="02070309020205020404" pitchFamily="49" charset="0"/>
            </a:endParaRPr>
          </a:p>
          <a:p>
            <a:pPr lvl="1"/>
            <a:endParaRPr lang="en-US" sz="1600" b="1" dirty="0">
              <a:solidFill>
                <a:srgbClr val="000000"/>
              </a:solidFill>
              <a:latin typeface="Courier New" panose="02070309020205020404" pitchFamily="49" charset="0"/>
              <a:cs typeface="Courier New" panose="02070309020205020404" pitchFamily="49" charset="0"/>
            </a:endParaRPr>
          </a:p>
          <a:p>
            <a:pPr lvl="1"/>
            <a:endParaRPr lang="en-US" sz="16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What would be a effective grep search to find the total number of HTTP request methods found in the access log?</a:t>
            </a:r>
          </a:p>
          <a:p>
            <a:pPr lvl="1" algn="ctr"/>
            <a:endParaRPr lang="en-US" sz="1600"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4291188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1"/>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Client HTTP Request Methods</a:t>
            </a:r>
            <a:endParaRPr lang="en-US" sz="2800" dirty="0">
              <a:latin typeface="Courier New" panose="02070309020205020404" pitchFamily="49" charset="0"/>
              <a:cs typeface="Courier New" panose="02070309020205020404" pitchFamily="49" charset="0"/>
            </a:endParaRPr>
          </a:p>
        </p:txBody>
      </p:sp>
      <p:sp>
        <p:nvSpPr>
          <p:cNvPr id="7" name="CustomShape 1">
            <a:extLst>
              <a:ext uri="{FF2B5EF4-FFF2-40B4-BE49-F238E27FC236}">
                <a16:creationId xmlns:a16="http://schemas.microsoft.com/office/drawing/2014/main" id="{D93EA206-ADD1-40EE-B3DA-26B0C5E878FC}"/>
              </a:ext>
            </a:extLst>
          </p:cNvPr>
          <p:cNvSpPr/>
          <p:nvPr/>
        </p:nvSpPr>
        <p:spPr>
          <a:xfrm>
            <a:off x="146930" y="746751"/>
            <a:ext cx="8850140" cy="4211748"/>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Using the access log format again, lets build a search string to identify the number of each type of request in our access log</a:t>
            </a:r>
          </a:p>
          <a:p>
            <a:endParaRPr lang="en-US" sz="1600" b="1" dirty="0">
              <a:solidFill>
                <a:srgbClr val="000000"/>
              </a:solidFill>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109.169.248.247 client bill [12/Dec/2015:18:25:11 +0100] "GET / HTTP/1.1" 200 4263 "-" "Mozilla/5.0 (Windows NT 6.0; rv:34.0) Gecko/20100101 Firefox/34.0" "-"</a:t>
            </a:r>
          </a:p>
          <a:p>
            <a:endParaRPr lang="en-US" sz="16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Let’s answer some key questions:</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Should we use grep or cut command to find the request methods or can both be used?</a:t>
            </a:r>
          </a:p>
          <a:p>
            <a:pPr lvl="1"/>
            <a:endParaRPr lang="en-US" sz="1600" b="1" dirty="0">
              <a:solidFill>
                <a:srgbClr val="000000"/>
              </a:solidFill>
              <a:latin typeface="Courier New" panose="02070309020205020404" pitchFamily="49" charset="0"/>
              <a:cs typeface="Courier New" panose="02070309020205020404" pitchFamily="49" charset="0"/>
            </a:endParaRPr>
          </a:p>
          <a:p>
            <a:pPr lvl="1" algn="ctr"/>
            <a:r>
              <a:rPr lang="en-US" sz="1600" b="1" dirty="0">
                <a:solidFill>
                  <a:srgbClr val="FF0000"/>
                </a:solidFill>
                <a:latin typeface="Courier New" panose="02070309020205020404" pitchFamily="49" charset="0"/>
                <a:cs typeface="Courier New" panose="02070309020205020404" pitchFamily="49" charset="0"/>
              </a:rPr>
              <a:t>Both can be used</a:t>
            </a:r>
          </a:p>
          <a:p>
            <a:pPr marL="800100" lvl="1" indent="-342900">
              <a:buFont typeface="Wingdings" panose="05000000000000000000" pitchFamily="2" charset="2"/>
              <a:buChar char="ü"/>
            </a:pPr>
            <a:endParaRPr lang="en-US" sz="16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What would be a effective grep search to find the total number of HTTP request methods found in the access log?</a:t>
            </a:r>
          </a:p>
          <a:p>
            <a:pPr lvl="1"/>
            <a:endParaRPr lang="en-US" sz="1600" b="1" dirty="0">
              <a:solidFill>
                <a:srgbClr val="000000"/>
              </a:solidFill>
              <a:latin typeface="Courier New" panose="02070309020205020404" pitchFamily="49" charset="0"/>
              <a:cs typeface="Courier New" panose="02070309020205020404" pitchFamily="49" charset="0"/>
            </a:endParaRPr>
          </a:p>
          <a:p>
            <a:pPr lvl="1" algn="ctr"/>
            <a:r>
              <a:rPr lang="en-US" sz="1400" b="1" dirty="0">
                <a:solidFill>
                  <a:srgbClr val="FF0000"/>
                </a:solidFill>
                <a:latin typeface="Courier New" panose="02070309020205020404" pitchFamily="49" charset="0"/>
                <a:cs typeface="Courier New" panose="02070309020205020404" pitchFamily="49" charset="0"/>
              </a:rPr>
              <a:t>grep -</a:t>
            </a:r>
            <a:r>
              <a:rPr lang="en-US" sz="1400" b="1" dirty="0" err="1">
                <a:solidFill>
                  <a:srgbClr val="FF0000"/>
                </a:solidFill>
                <a:latin typeface="Courier New" panose="02070309020205020404" pitchFamily="49" charset="0"/>
                <a:cs typeface="Courier New" panose="02070309020205020404" pitchFamily="49" charset="0"/>
              </a:rPr>
              <a:t>oiE</a:t>
            </a:r>
            <a:r>
              <a:rPr lang="en-US" sz="1400" b="1" dirty="0">
                <a:solidFill>
                  <a:srgbClr val="FF0000"/>
                </a:solidFill>
                <a:latin typeface="Courier New" panose="02070309020205020404" pitchFamily="49" charset="0"/>
                <a:cs typeface="Courier New" panose="02070309020205020404" pitchFamily="49" charset="0"/>
              </a:rPr>
              <a:t> '(</a:t>
            </a:r>
            <a:r>
              <a:rPr lang="en-US" sz="1400" b="1" dirty="0" err="1">
                <a:solidFill>
                  <a:srgbClr val="FF0000"/>
                </a:solidFill>
                <a:latin typeface="Courier New" panose="02070309020205020404" pitchFamily="49" charset="0"/>
                <a:cs typeface="Courier New" panose="02070309020205020404" pitchFamily="49" charset="0"/>
              </a:rPr>
              <a:t>options|head|get|post|put|delete|trace|connect</a:t>
            </a:r>
            <a:r>
              <a:rPr lang="en-US" sz="1400" b="1" dirty="0">
                <a:solidFill>
                  <a:srgbClr val="FF0000"/>
                </a:solidFill>
                <a:latin typeface="Courier New" panose="02070309020205020404" pitchFamily="49" charset="0"/>
                <a:cs typeface="Courier New" panose="02070309020205020404" pitchFamily="49" charset="0"/>
              </a:rPr>
              <a:t>)' access.log | sort | uniq -c | sort –n</a:t>
            </a:r>
          </a:p>
          <a:p>
            <a:pPr lvl="1" algn="ctr"/>
            <a:endParaRPr lang="en-US" sz="1600"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861984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1"/>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HTTP Request Method Results</a:t>
            </a:r>
            <a:endParaRPr lang="en-US" sz="2800"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4A8882BB-90D6-4CFA-8582-481F3BA0935F}"/>
              </a:ext>
            </a:extLst>
          </p:cNvPr>
          <p:cNvPicPr>
            <a:picLocks noChangeAspect="1"/>
          </p:cNvPicPr>
          <p:nvPr/>
        </p:nvPicPr>
        <p:blipFill>
          <a:blip r:embed="rId2"/>
          <a:stretch>
            <a:fillRect/>
          </a:stretch>
        </p:blipFill>
        <p:spPr>
          <a:xfrm>
            <a:off x="706535" y="1508294"/>
            <a:ext cx="7730930" cy="3946076"/>
          </a:xfrm>
          <a:prstGeom prst="rect">
            <a:avLst/>
          </a:prstGeom>
        </p:spPr>
      </p:pic>
      <p:sp>
        <p:nvSpPr>
          <p:cNvPr id="6" name="CustomShape 1">
            <a:extLst>
              <a:ext uri="{FF2B5EF4-FFF2-40B4-BE49-F238E27FC236}">
                <a16:creationId xmlns:a16="http://schemas.microsoft.com/office/drawing/2014/main" id="{DBCACD4A-99E6-4066-8364-FDAB461668C4}"/>
              </a:ext>
            </a:extLst>
          </p:cNvPr>
          <p:cNvSpPr/>
          <p:nvPr/>
        </p:nvSpPr>
        <p:spPr>
          <a:xfrm>
            <a:off x="146930" y="746751"/>
            <a:ext cx="8850140" cy="5540927"/>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What are some immediate forensics results that we can gather from the results shown below? </a:t>
            </a:r>
          </a:p>
          <a:p>
            <a:endParaRPr lang="en-US" b="1" dirty="0">
              <a:solidFill>
                <a:srgbClr val="000000"/>
              </a:solidFill>
              <a:latin typeface="Courier New" panose="02070309020205020404" pitchFamily="49" charset="0"/>
              <a:cs typeface="Courier New" panose="02070309020205020404" pitchFamily="49" charset="0"/>
            </a:endParaRPr>
          </a:p>
          <a:p>
            <a:endParaRPr lang="en-US" b="1" dirty="0">
              <a:solidFill>
                <a:srgbClr val="000000"/>
              </a:solidFill>
              <a:latin typeface="Courier New" panose="02070309020205020404" pitchFamily="49" charset="0"/>
              <a:cs typeface="Courier New" panose="02070309020205020404" pitchFamily="49" charset="0"/>
            </a:endParaRPr>
          </a:p>
          <a:p>
            <a:endParaRPr lang="en-US" b="1" dirty="0">
              <a:solidFill>
                <a:srgbClr val="000000"/>
              </a:solidFill>
              <a:latin typeface="Courier New" panose="02070309020205020404" pitchFamily="49" charset="0"/>
              <a:cs typeface="Courier New" panose="02070309020205020404" pitchFamily="49" charset="0"/>
            </a:endParaRPr>
          </a:p>
          <a:p>
            <a:endParaRPr lang="en-US" b="1" dirty="0">
              <a:solidFill>
                <a:srgbClr val="000000"/>
              </a:solidFill>
              <a:latin typeface="Courier New" panose="02070309020205020404" pitchFamily="49" charset="0"/>
              <a:cs typeface="Courier New" panose="02070309020205020404" pitchFamily="49" charset="0"/>
            </a:endParaRPr>
          </a:p>
          <a:p>
            <a:endParaRPr lang="en-US" b="1" dirty="0">
              <a:solidFill>
                <a:srgbClr val="000000"/>
              </a:solidFill>
              <a:latin typeface="Courier New" panose="02070309020205020404" pitchFamily="49" charset="0"/>
              <a:cs typeface="Courier New" panose="02070309020205020404" pitchFamily="49" charset="0"/>
            </a:endParaRPr>
          </a:p>
          <a:p>
            <a:endParaRPr lang="en-US" b="1" dirty="0">
              <a:solidFill>
                <a:srgbClr val="000000"/>
              </a:solidFill>
              <a:latin typeface="Courier New" panose="02070309020205020404" pitchFamily="49" charset="0"/>
              <a:cs typeface="Courier New" panose="02070309020205020404" pitchFamily="49" charset="0"/>
            </a:endParaRPr>
          </a:p>
          <a:p>
            <a:endParaRPr lang="en-US" b="1" dirty="0">
              <a:solidFill>
                <a:srgbClr val="000000"/>
              </a:solidFill>
              <a:latin typeface="Courier New" panose="02070309020205020404" pitchFamily="49" charset="0"/>
              <a:cs typeface="Courier New" panose="02070309020205020404" pitchFamily="49" charset="0"/>
            </a:endParaRPr>
          </a:p>
          <a:p>
            <a:endParaRPr lang="en-US" b="1" dirty="0">
              <a:solidFill>
                <a:srgbClr val="000000"/>
              </a:solidFill>
              <a:latin typeface="Courier New" panose="02070309020205020404" pitchFamily="49" charset="0"/>
              <a:cs typeface="Courier New" panose="02070309020205020404" pitchFamily="49" charset="0"/>
            </a:endParaRPr>
          </a:p>
          <a:p>
            <a:endParaRPr lang="en-US" b="1" dirty="0">
              <a:solidFill>
                <a:srgbClr val="000000"/>
              </a:solidFill>
              <a:latin typeface="Courier New" panose="02070309020205020404" pitchFamily="49" charset="0"/>
              <a:cs typeface="Courier New" panose="02070309020205020404" pitchFamily="49" charset="0"/>
            </a:endParaRPr>
          </a:p>
          <a:p>
            <a:endParaRPr lang="en-US" b="1" dirty="0">
              <a:solidFill>
                <a:srgbClr val="000000"/>
              </a:solidFill>
              <a:latin typeface="Courier New" panose="02070309020205020404" pitchFamily="49" charset="0"/>
              <a:cs typeface="Courier New" panose="02070309020205020404" pitchFamily="49" charset="0"/>
            </a:endParaRPr>
          </a:p>
          <a:p>
            <a:endParaRPr lang="en-US" b="1" dirty="0">
              <a:solidFill>
                <a:srgbClr val="000000"/>
              </a:solidFill>
              <a:latin typeface="Courier New" panose="02070309020205020404" pitchFamily="49" charset="0"/>
              <a:cs typeface="Courier New" panose="02070309020205020404" pitchFamily="49" charset="0"/>
            </a:endParaRPr>
          </a:p>
          <a:p>
            <a:endParaRPr lang="en-US" b="1" dirty="0">
              <a:solidFill>
                <a:srgbClr val="000000"/>
              </a:solidFill>
              <a:latin typeface="Courier New" panose="02070309020205020404" pitchFamily="49" charset="0"/>
              <a:cs typeface="Courier New" panose="02070309020205020404" pitchFamily="49" charset="0"/>
            </a:endParaRPr>
          </a:p>
          <a:p>
            <a:endParaRPr lang="en-US" b="1" dirty="0">
              <a:solidFill>
                <a:srgbClr val="000000"/>
              </a:solidFill>
              <a:latin typeface="Courier New" panose="02070309020205020404" pitchFamily="49" charset="0"/>
              <a:cs typeface="Courier New" panose="02070309020205020404" pitchFamily="49" charset="0"/>
            </a:endParaRPr>
          </a:p>
          <a:p>
            <a:endParaRPr lang="en-US" b="1" dirty="0">
              <a:solidFill>
                <a:srgbClr val="000000"/>
              </a:solidFill>
              <a:latin typeface="Courier New" panose="02070309020205020404" pitchFamily="49" charset="0"/>
              <a:cs typeface="Courier New" panose="02070309020205020404" pitchFamily="49" charset="0"/>
            </a:endParaRPr>
          </a:p>
          <a:p>
            <a:endParaRPr lang="en-US" b="1" dirty="0">
              <a:solidFill>
                <a:srgbClr val="000000"/>
              </a:solidFill>
              <a:latin typeface="Courier New" panose="02070309020205020404" pitchFamily="49" charset="0"/>
              <a:cs typeface="Courier New" panose="02070309020205020404" pitchFamily="49" charset="0"/>
            </a:endParaRPr>
          </a:p>
          <a:p>
            <a:endParaRPr lang="en-US"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What are some searches that can be conducted to find potentially malicious web server activity?</a:t>
            </a:r>
          </a:p>
          <a:p>
            <a:pPr marL="342900" indent="-342900">
              <a:buFont typeface="Wingdings" panose="05000000000000000000" pitchFamily="2" charset="2"/>
              <a:buChar char="Ø"/>
            </a:pPr>
            <a:endParaRPr lang="en-US"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4920435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293023" y="707012"/>
            <a:ext cx="8653320" cy="5920033"/>
          </a:xfrm>
          <a:prstGeom prst="rect">
            <a:avLst/>
          </a:prstGeom>
          <a:noFill/>
          <a:ln>
            <a:noFill/>
          </a:ln>
        </p:spPr>
        <p:txBody>
          <a:bodyPr lIns="90000" tIns="45000" rIns="90000" bIns="45000"/>
          <a:lstStyle/>
          <a:p>
            <a:pPr>
              <a:lnSpc>
                <a:spcPct val="100000"/>
              </a:lnSpc>
              <a:buFont typeface="Wingdings" charset="2"/>
              <a:buChar char=""/>
            </a:pPr>
            <a:r>
              <a:rPr lang="en-US" sz="2100" b="1" dirty="0">
                <a:solidFill>
                  <a:srgbClr val="000000"/>
                </a:solidFill>
                <a:latin typeface="Courier New" panose="02070309020205020404" pitchFamily="49" charset="0"/>
                <a:cs typeface="Courier New" panose="02070309020205020404" pitchFamily="49" charset="0"/>
              </a:rPr>
              <a:t> Open source operating system (GPL)</a:t>
            </a:r>
          </a:p>
          <a:p>
            <a:pPr>
              <a:lnSpc>
                <a:spcPct val="100000"/>
              </a:lnSpc>
            </a:pPr>
            <a:endParaRPr lang="en-US" sz="21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100" b="1" dirty="0">
                <a:solidFill>
                  <a:srgbClr val="000000"/>
                </a:solidFill>
                <a:latin typeface="Courier New" panose="02070309020205020404" pitchFamily="49" charset="0"/>
                <a:cs typeface="Courier New" panose="02070309020205020404" pitchFamily="49" charset="0"/>
              </a:rPr>
              <a:t> Modification and redistribution of source code</a:t>
            </a:r>
          </a:p>
          <a:p>
            <a:pPr>
              <a:lnSpc>
                <a:spcPct val="100000"/>
              </a:lnSpc>
            </a:pPr>
            <a:r>
              <a:rPr lang="en-US" sz="2100" b="1" dirty="0">
                <a:solidFill>
                  <a:srgbClr val="000000"/>
                </a:solidFill>
                <a:latin typeface="Courier New" panose="02070309020205020404" pitchFamily="49" charset="0"/>
                <a:cs typeface="Courier New" panose="02070309020205020404" pitchFamily="49" charset="0"/>
              </a:rPr>
              <a:t> </a:t>
            </a:r>
          </a:p>
          <a:p>
            <a:pPr>
              <a:lnSpc>
                <a:spcPct val="100000"/>
              </a:lnSpc>
              <a:buFont typeface="Wingdings" charset="2"/>
              <a:buChar char=""/>
            </a:pPr>
            <a:r>
              <a:rPr lang="en-US" sz="2100" b="1" dirty="0">
                <a:solidFill>
                  <a:srgbClr val="000000"/>
                </a:solidFill>
                <a:latin typeface="Courier New" panose="02070309020205020404" pitchFamily="49" charset="0"/>
                <a:cs typeface="Courier New" panose="02070309020205020404" pitchFamily="49" charset="0"/>
              </a:rPr>
              <a:t> The first version of Linux what released in 1991</a:t>
            </a:r>
          </a:p>
          <a:p>
            <a:pPr>
              <a:lnSpc>
                <a:spcPct val="100000"/>
              </a:lnSpc>
            </a:pPr>
            <a:endParaRPr lang="en-US" sz="21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100" b="1" dirty="0">
                <a:solidFill>
                  <a:srgbClr val="000000"/>
                </a:solidFill>
                <a:latin typeface="Courier New" panose="02070309020205020404" pitchFamily="49" charset="0"/>
                <a:cs typeface="Courier New" panose="02070309020205020404" pitchFamily="49" charset="0"/>
              </a:rPr>
              <a:t> Although not derived directly from Unix-based operating systems, Linux was developed to be functionally similar to Unix</a:t>
            </a:r>
          </a:p>
          <a:p>
            <a:pPr>
              <a:lnSpc>
                <a:spcPct val="100000"/>
              </a:lnSpc>
              <a:buFont typeface="Wingdings" charset="2"/>
              <a:buChar char=""/>
            </a:pPr>
            <a:endParaRPr lang="en-US" sz="21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100" b="1" dirty="0">
                <a:solidFill>
                  <a:srgbClr val="000000"/>
                </a:solidFill>
                <a:latin typeface="Courier New" panose="02070309020205020404" pitchFamily="49" charset="0"/>
                <a:cs typeface="Courier New" panose="02070309020205020404" pitchFamily="49" charset="0"/>
              </a:rPr>
              <a:t> Each Linux instance contains common components</a:t>
            </a:r>
          </a:p>
          <a:p>
            <a:pPr marL="800100" lvl="1" indent="-342900">
              <a:buFont typeface="Wingdings" panose="05000000000000000000" pitchFamily="2" charset="2"/>
              <a:buChar char="ü"/>
            </a:pPr>
            <a:r>
              <a:rPr lang="en-US" sz="2100" b="1" dirty="0">
                <a:solidFill>
                  <a:srgbClr val="000000"/>
                </a:solidFill>
                <a:latin typeface="Courier New" panose="02070309020205020404" pitchFamily="49" charset="0"/>
                <a:cs typeface="Courier New" panose="02070309020205020404" pitchFamily="49" charset="0"/>
              </a:rPr>
              <a:t>Bootloader</a:t>
            </a:r>
          </a:p>
          <a:p>
            <a:pPr marL="800100" lvl="1" indent="-342900">
              <a:buFont typeface="Wingdings" panose="05000000000000000000" pitchFamily="2" charset="2"/>
              <a:buChar char="ü"/>
            </a:pPr>
            <a:r>
              <a:rPr lang="en-US" sz="2100" b="1" dirty="0">
                <a:solidFill>
                  <a:srgbClr val="000000"/>
                </a:solidFill>
                <a:latin typeface="Courier New" panose="02070309020205020404" pitchFamily="49" charset="0"/>
                <a:cs typeface="Courier New" panose="02070309020205020404" pitchFamily="49" charset="0"/>
              </a:rPr>
              <a:t>Kernel</a:t>
            </a:r>
          </a:p>
          <a:p>
            <a:pPr marL="800100" lvl="1" indent="-342900">
              <a:buFont typeface="Wingdings" panose="05000000000000000000" pitchFamily="2" charset="2"/>
              <a:buChar char="ü"/>
            </a:pPr>
            <a:r>
              <a:rPr lang="en-US" sz="2100" b="1" dirty="0">
                <a:solidFill>
                  <a:srgbClr val="000000"/>
                </a:solidFill>
                <a:latin typeface="Courier New" panose="02070309020205020404" pitchFamily="49" charset="0"/>
                <a:cs typeface="Courier New" panose="02070309020205020404" pitchFamily="49" charset="0"/>
              </a:rPr>
              <a:t>Shell(s)</a:t>
            </a:r>
          </a:p>
          <a:p>
            <a:pPr marL="800100" lvl="1" indent="-342900">
              <a:buFont typeface="Wingdings" panose="05000000000000000000" pitchFamily="2" charset="2"/>
              <a:buChar char="ü"/>
            </a:pPr>
            <a:r>
              <a:rPr lang="en-US" sz="2100" b="1" dirty="0">
                <a:solidFill>
                  <a:srgbClr val="000000"/>
                </a:solidFill>
                <a:latin typeface="Courier New" panose="02070309020205020404" pitchFamily="49" charset="0"/>
                <a:cs typeface="Courier New" panose="02070309020205020404" pitchFamily="49" charset="0"/>
              </a:rPr>
              <a:t>Command Line Interfaces (CLI)</a:t>
            </a:r>
          </a:p>
          <a:p>
            <a:pPr marL="800100" lvl="1" indent="-342900">
              <a:buFont typeface="Wingdings" panose="05000000000000000000" pitchFamily="2" charset="2"/>
              <a:buChar char="ü"/>
            </a:pPr>
            <a:r>
              <a:rPr lang="en-US" sz="2100" b="1" dirty="0">
                <a:solidFill>
                  <a:srgbClr val="000000"/>
                </a:solidFill>
                <a:latin typeface="Courier New" panose="02070309020205020404" pitchFamily="49" charset="0"/>
                <a:cs typeface="Courier New" panose="02070309020205020404" pitchFamily="49" charset="0"/>
              </a:rPr>
              <a:t>Graphical User Interface (GUI)</a:t>
            </a:r>
          </a:p>
          <a:p>
            <a:pPr marL="1257300" lvl="2" indent="-342900">
              <a:buFont typeface="Courier New" panose="02070309020205020404" pitchFamily="49" charset="0"/>
              <a:buChar char="o"/>
            </a:pPr>
            <a:r>
              <a:rPr lang="en-US" sz="2100" b="1" dirty="0">
                <a:solidFill>
                  <a:srgbClr val="000000"/>
                </a:solidFill>
                <a:latin typeface="Courier New" panose="02070309020205020404" pitchFamily="49" charset="0"/>
                <a:cs typeface="Courier New" panose="02070309020205020404" pitchFamily="49" charset="0"/>
              </a:rPr>
              <a:t>Optional</a:t>
            </a:r>
          </a:p>
          <a:p>
            <a:pPr marL="800100" lvl="1" indent="-342900">
              <a:buFont typeface="Wingdings" panose="05000000000000000000" pitchFamily="2" charset="2"/>
              <a:buChar char="ü"/>
            </a:pPr>
            <a:r>
              <a:rPr lang="en-US" sz="2100" b="1" dirty="0">
                <a:solidFill>
                  <a:srgbClr val="000000"/>
                </a:solidFill>
                <a:latin typeface="Courier New" panose="02070309020205020404" pitchFamily="49" charset="0"/>
                <a:cs typeface="Courier New" panose="02070309020205020404" pitchFamily="49" charset="0"/>
              </a:rPr>
              <a:t>Applications</a:t>
            </a:r>
          </a:p>
          <a:p>
            <a:pPr marL="800100" lvl="1" indent="-342900">
              <a:buFont typeface="Wingdings" panose="05000000000000000000" pitchFamily="2" charset="2"/>
              <a:buChar char="ü"/>
            </a:pPr>
            <a:endParaRPr lang="en-US" sz="2100" b="1" dirty="0">
              <a:solidFill>
                <a:srgbClr val="000000"/>
              </a:solidFill>
              <a:latin typeface="Courier New" panose="02070309020205020404" pitchFamily="49" charset="0"/>
              <a:cs typeface="Courier New" panose="02070309020205020404" pitchFamily="49" charset="0"/>
            </a:endParaRPr>
          </a:p>
        </p:txBody>
      </p:sp>
      <p:sp>
        <p:nvSpPr>
          <p:cNvPr id="252" name="CustomShape 2"/>
          <p:cNvSpPr/>
          <p:nvPr/>
        </p:nvSpPr>
        <p:spPr>
          <a:xfrm>
            <a:off x="2078460" y="37708"/>
            <a:ext cx="5289840" cy="499621"/>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Linux</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975852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240854" y="78491"/>
            <a:ext cx="8662293"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Follow-On HTTP Request Method Searches</a:t>
            </a:r>
            <a:endParaRPr lang="en-US" sz="2800"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DBCACD4A-99E6-4066-8364-FDAB461668C4}"/>
              </a:ext>
            </a:extLst>
          </p:cNvPr>
          <p:cNvSpPr/>
          <p:nvPr/>
        </p:nvSpPr>
        <p:spPr>
          <a:xfrm>
            <a:off x="146930" y="633628"/>
            <a:ext cx="6960880" cy="4480955"/>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What should be the correct format of any HTTP request method? Where is this information found?</a:t>
            </a:r>
          </a:p>
          <a:p>
            <a:endParaRPr lang="en-US"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Let’s build a search that finds all request methods that are not formatted correctly…</a:t>
            </a:r>
          </a:p>
          <a:p>
            <a:pPr marL="342900" indent="-342900">
              <a:buFont typeface="Wingdings" panose="05000000000000000000" pitchFamily="2" charset="2"/>
              <a:buChar char="Ø"/>
            </a:pPr>
            <a:endParaRPr lang="en-US"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Create either a bash or Python script to generate incorrectly formatted HTTP methods</a:t>
            </a:r>
          </a:p>
          <a:p>
            <a:pPr marL="342900" indent="-342900">
              <a:buFont typeface="Wingdings" panose="05000000000000000000" pitchFamily="2" charset="2"/>
              <a:buChar char="Ø"/>
            </a:pPr>
            <a:endParaRPr lang="en-US"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Try to use as many characters as possible to generate a unique search</a:t>
            </a:r>
          </a:p>
          <a:p>
            <a:pPr marL="342900" indent="-342900">
              <a:buFont typeface="Wingdings" panose="05000000000000000000" pitchFamily="2" charset="2"/>
              <a:buChar char="Ø"/>
            </a:pPr>
            <a:endParaRPr lang="en-US"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It will become clear after running the search if there are potentially malicious requests being run against the web server</a:t>
            </a:r>
          </a:p>
        </p:txBody>
      </p:sp>
      <p:pic>
        <p:nvPicPr>
          <p:cNvPr id="5" name="Picture 4">
            <a:extLst>
              <a:ext uri="{FF2B5EF4-FFF2-40B4-BE49-F238E27FC236}">
                <a16:creationId xmlns:a16="http://schemas.microsoft.com/office/drawing/2014/main" id="{DFAF6D11-B76C-4310-BF83-B020E7EB8CF6}"/>
              </a:ext>
            </a:extLst>
          </p:cNvPr>
          <p:cNvPicPr>
            <a:picLocks noChangeAspect="1"/>
          </p:cNvPicPr>
          <p:nvPr/>
        </p:nvPicPr>
        <p:blipFill rotWithShape="1">
          <a:blip r:embed="rId2"/>
          <a:srcRect t="3385" r="84324"/>
          <a:stretch/>
        </p:blipFill>
        <p:spPr>
          <a:xfrm>
            <a:off x="7318962" y="665987"/>
            <a:ext cx="1424398" cy="4480955"/>
          </a:xfrm>
          <a:prstGeom prst="rect">
            <a:avLst/>
          </a:prstGeom>
        </p:spPr>
      </p:pic>
      <p:pic>
        <p:nvPicPr>
          <p:cNvPr id="8" name="Picture 7">
            <a:extLst>
              <a:ext uri="{FF2B5EF4-FFF2-40B4-BE49-F238E27FC236}">
                <a16:creationId xmlns:a16="http://schemas.microsoft.com/office/drawing/2014/main" id="{1C55D96C-7B58-4C95-B9EB-1BA71ACFB1C1}"/>
              </a:ext>
            </a:extLst>
          </p:cNvPr>
          <p:cNvPicPr>
            <a:picLocks noChangeAspect="1"/>
          </p:cNvPicPr>
          <p:nvPr/>
        </p:nvPicPr>
        <p:blipFill>
          <a:blip r:embed="rId3"/>
          <a:stretch>
            <a:fillRect/>
          </a:stretch>
        </p:blipFill>
        <p:spPr>
          <a:xfrm>
            <a:off x="174396" y="6073337"/>
            <a:ext cx="8795208" cy="637152"/>
          </a:xfrm>
          <a:prstGeom prst="rect">
            <a:avLst/>
          </a:prstGeom>
        </p:spPr>
      </p:pic>
      <p:sp>
        <p:nvSpPr>
          <p:cNvPr id="2" name="Rectangle 1">
            <a:extLst>
              <a:ext uri="{FF2B5EF4-FFF2-40B4-BE49-F238E27FC236}">
                <a16:creationId xmlns:a16="http://schemas.microsoft.com/office/drawing/2014/main" id="{9ECF09E8-0CA2-49AB-8F71-EE3FA79AFE35}"/>
              </a:ext>
            </a:extLst>
          </p:cNvPr>
          <p:cNvSpPr/>
          <p:nvPr/>
        </p:nvSpPr>
        <p:spPr>
          <a:xfrm>
            <a:off x="155074" y="5165796"/>
            <a:ext cx="8795208" cy="784830"/>
          </a:xfrm>
          <a:prstGeom prst="rect">
            <a:avLst/>
          </a:prstGeom>
        </p:spPr>
        <p:txBody>
          <a:bodyPr wrap="square">
            <a:spAutoFit/>
          </a:bodyPr>
          <a:lstStyle/>
          <a:p>
            <a:r>
              <a:rPr lang="en-US" sz="1500" b="1" dirty="0">
                <a:latin typeface="Courier New" panose="02070309020205020404" pitchFamily="49" charset="0"/>
                <a:cs typeface="Courier New" panose="02070309020205020404" pitchFamily="49" charset="0"/>
              </a:rPr>
              <a:t>grep -E '"(gEt|GEt|pUt|Put|Trace|Delete|puT|Options|Post|delete|options|Get|Connect|trace|post|Head|put|connect|get|head) ' access.log</a:t>
            </a:r>
          </a:p>
        </p:txBody>
      </p:sp>
    </p:spTree>
    <p:extLst>
      <p:ext uri="{BB962C8B-B14F-4D97-AF65-F5344CB8AC3E}">
        <p14:creationId xmlns:p14="http://schemas.microsoft.com/office/powerpoint/2010/main" val="178078567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240854" y="78491"/>
            <a:ext cx="8662293"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Follow-On HTTP Request Method Searches</a:t>
            </a:r>
            <a:endParaRPr lang="en-US" sz="2800" dirty="0">
              <a:latin typeface="Courier New" panose="02070309020205020404" pitchFamily="49" charset="0"/>
              <a:cs typeface="Courier New" panose="02070309020205020404" pitchFamily="49" charset="0"/>
            </a:endParaRPr>
          </a:p>
        </p:txBody>
      </p:sp>
      <p:sp>
        <p:nvSpPr>
          <p:cNvPr id="8" name="CustomShape 1">
            <a:extLst>
              <a:ext uri="{FF2B5EF4-FFF2-40B4-BE49-F238E27FC236}">
                <a16:creationId xmlns:a16="http://schemas.microsoft.com/office/drawing/2014/main" id="{FF2F91CD-3761-4A84-B676-A8B9FCC1A67D}"/>
              </a:ext>
            </a:extLst>
          </p:cNvPr>
          <p:cNvSpPr/>
          <p:nvPr/>
        </p:nvSpPr>
        <p:spPr>
          <a:xfrm>
            <a:off x="73465" y="563089"/>
            <a:ext cx="8997070" cy="1972722"/>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There will be cases when HTTP requests contain non request method content</a:t>
            </a:r>
          </a:p>
          <a:p>
            <a:pPr marL="342900" indent="-342900">
              <a:buFont typeface="Wingdings" panose="05000000000000000000" pitchFamily="2" charset="2"/>
              <a:buChar char="Ø"/>
            </a:pPr>
            <a:endParaRPr lang="en-US"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We can use the output of the cut command on the fields that contain HTTP Method information and search for non-HTTP Method outputs:</a:t>
            </a:r>
          </a:p>
          <a:p>
            <a:pPr algn="ctr"/>
            <a:r>
              <a:rPr lang="en-US" sz="1280" b="1" dirty="0">
                <a:solidFill>
                  <a:srgbClr val="000000"/>
                </a:solidFill>
                <a:latin typeface="Courier New" panose="02070309020205020404" pitchFamily="49" charset="0"/>
                <a:cs typeface="Courier New" panose="02070309020205020404" pitchFamily="49" charset="0"/>
              </a:rPr>
              <a:t>cut -d " " -f6-7 access.log | grep -</a:t>
            </a:r>
            <a:r>
              <a:rPr lang="en-US" sz="1280" b="1" dirty="0" err="1">
                <a:solidFill>
                  <a:srgbClr val="000000"/>
                </a:solidFill>
                <a:latin typeface="Courier New" panose="02070309020205020404" pitchFamily="49" charset="0"/>
                <a:cs typeface="Courier New" panose="02070309020205020404" pitchFamily="49" charset="0"/>
              </a:rPr>
              <a:t>oiE</a:t>
            </a:r>
            <a:r>
              <a:rPr lang="en-US" sz="1280" b="1" dirty="0">
                <a:solidFill>
                  <a:srgbClr val="000000"/>
                </a:solidFill>
                <a:latin typeface="Courier New" panose="02070309020205020404" pitchFamily="49" charset="0"/>
                <a:cs typeface="Courier New" panose="02070309020205020404" pitchFamily="49" charset="0"/>
              </a:rPr>
              <a:t> '^".* \/' | sort | uniq -c | sort -n</a:t>
            </a:r>
            <a:endParaRPr lang="en-US" b="1" dirty="0">
              <a:solidFill>
                <a:srgbClr val="000000"/>
              </a:solidFill>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B03F5474-E253-46CF-ADE4-6E2A7AA175F0}"/>
              </a:ext>
            </a:extLst>
          </p:cNvPr>
          <p:cNvPicPr>
            <a:picLocks noChangeAspect="1"/>
          </p:cNvPicPr>
          <p:nvPr/>
        </p:nvPicPr>
        <p:blipFill>
          <a:blip r:embed="rId2"/>
          <a:stretch>
            <a:fillRect/>
          </a:stretch>
        </p:blipFill>
        <p:spPr>
          <a:xfrm>
            <a:off x="1111875" y="2621462"/>
            <a:ext cx="6920249" cy="1922292"/>
          </a:xfrm>
          <a:prstGeom prst="rect">
            <a:avLst/>
          </a:prstGeom>
        </p:spPr>
      </p:pic>
      <p:pic>
        <p:nvPicPr>
          <p:cNvPr id="9" name="Picture 8">
            <a:extLst>
              <a:ext uri="{FF2B5EF4-FFF2-40B4-BE49-F238E27FC236}">
                <a16:creationId xmlns:a16="http://schemas.microsoft.com/office/drawing/2014/main" id="{62CC874B-E3CA-4870-B902-2A83550D1222}"/>
              </a:ext>
            </a:extLst>
          </p:cNvPr>
          <p:cNvPicPr>
            <a:picLocks noChangeAspect="1"/>
          </p:cNvPicPr>
          <p:nvPr/>
        </p:nvPicPr>
        <p:blipFill>
          <a:blip r:embed="rId3"/>
          <a:stretch>
            <a:fillRect/>
          </a:stretch>
        </p:blipFill>
        <p:spPr>
          <a:xfrm>
            <a:off x="1111875" y="4828336"/>
            <a:ext cx="6920249" cy="1951173"/>
          </a:xfrm>
          <a:prstGeom prst="rect">
            <a:avLst/>
          </a:prstGeom>
        </p:spPr>
      </p:pic>
    </p:spTree>
    <p:extLst>
      <p:ext uri="{BB962C8B-B14F-4D97-AF65-F5344CB8AC3E}">
        <p14:creationId xmlns:p14="http://schemas.microsoft.com/office/powerpoint/2010/main" val="9958831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240854" y="78491"/>
            <a:ext cx="8662293"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HTTP Request Method Encoding</a:t>
            </a:r>
            <a:endParaRPr lang="en-US" sz="2800" dirty="0">
              <a:latin typeface="Courier New" panose="02070309020205020404" pitchFamily="49" charset="0"/>
              <a:cs typeface="Courier New" panose="02070309020205020404" pitchFamily="49" charset="0"/>
            </a:endParaRPr>
          </a:p>
        </p:txBody>
      </p:sp>
      <p:sp>
        <p:nvSpPr>
          <p:cNvPr id="8" name="CustomShape 1">
            <a:extLst>
              <a:ext uri="{FF2B5EF4-FFF2-40B4-BE49-F238E27FC236}">
                <a16:creationId xmlns:a16="http://schemas.microsoft.com/office/drawing/2014/main" id="{FF2F91CD-3761-4A84-B676-A8B9FCC1A67D}"/>
              </a:ext>
            </a:extLst>
          </p:cNvPr>
          <p:cNvSpPr/>
          <p:nvPr/>
        </p:nvSpPr>
        <p:spPr>
          <a:xfrm>
            <a:off x="73465" y="704491"/>
            <a:ext cx="8997070" cy="6018455"/>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HTTP requests can be modified with different encoded strings which makes direct analysis difficult</a:t>
            </a:r>
          </a:p>
          <a:p>
            <a:pPr marL="342900" indent="-342900">
              <a:buFont typeface="Wingdings" panose="05000000000000000000" pitchFamily="2" charset="2"/>
              <a:buChar char="Ø"/>
            </a:pPr>
            <a:endParaRPr lang="en-US" sz="16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Although there are various encoding schemes for HTTP requests, some of the more common schemes include:</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URL Encoding</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Unicode Encoding</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Hexadecimal Encoding</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Base64 Encoding</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HTML Encoding</a:t>
            </a:r>
          </a:p>
          <a:p>
            <a:endParaRPr lang="en-US" sz="16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The popular Base64 encoding scheme, as with many communication protocols, can be determined with the use of a Request for Comment; RFC 4648</a:t>
            </a:r>
          </a:p>
          <a:p>
            <a:pPr marL="342900" indent="-342900">
              <a:buFont typeface="Wingdings" panose="05000000000000000000" pitchFamily="2" charset="2"/>
              <a:buChar char="Ø"/>
            </a:pPr>
            <a:endParaRPr lang="en-US" sz="16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An effective regular expression search for Base64 encoded strings in our Linux web server access log will be:</a:t>
            </a:r>
          </a:p>
          <a:p>
            <a:endParaRPr lang="en-US" sz="1600" b="1" dirty="0">
              <a:solidFill>
                <a:srgbClr val="000000"/>
              </a:solidFill>
              <a:latin typeface="Courier New" panose="02070309020205020404" pitchFamily="49" charset="0"/>
              <a:cs typeface="Courier New" panose="02070309020205020404" pitchFamily="49" charset="0"/>
            </a:endParaRPr>
          </a:p>
          <a:p>
            <a:pPr algn="ctr"/>
            <a:r>
              <a:rPr lang="pl-PL" sz="1600" b="1" dirty="0">
                <a:solidFill>
                  <a:srgbClr val="000000"/>
                </a:solidFill>
                <a:latin typeface="Courier New" panose="02070309020205020404" pitchFamily="49" charset="0"/>
                <a:cs typeface="Courier New" panose="02070309020205020404" pitchFamily="49" charset="0"/>
              </a:rPr>
              <a:t>grep -Ei '=[0-9a-zA-Z+/]{20,}={0,2}'</a:t>
            </a:r>
            <a:endParaRPr lang="en-US" sz="1600" b="1" dirty="0">
              <a:solidFill>
                <a:srgbClr val="000000"/>
              </a:solidFill>
              <a:latin typeface="Courier New" panose="02070309020205020404" pitchFamily="49" charset="0"/>
              <a:cs typeface="Courier New" panose="02070309020205020404" pitchFamily="49" charset="0"/>
            </a:endParaRPr>
          </a:p>
          <a:p>
            <a:pPr algn="ctr"/>
            <a:endParaRPr lang="en-US" sz="1600"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Base64 regular expression explanation:</a:t>
            </a:r>
          </a:p>
          <a:p>
            <a:pPr marL="742950" lvl="1" indent="-28575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A case insensitive regular expression that searches for at least 1 character from the character sets a-z, 0-9, +, or / followed immediately by one or two “=“</a:t>
            </a:r>
          </a:p>
        </p:txBody>
      </p:sp>
    </p:spTree>
    <p:extLst>
      <p:ext uri="{BB962C8B-B14F-4D97-AF65-F5344CB8AC3E}">
        <p14:creationId xmlns:p14="http://schemas.microsoft.com/office/powerpoint/2010/main" val="283207299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240854" y="78491"/>
            <a:ext cx="8662293"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HTTP Request Method Encoding</a:t>
            </a:r>
            <a:endParaRPr lang="en-US" sz="2800" dirty="0">
              <a:latin typeface="Courier New" panose="02070309020205020404" pitchFamily="49" charset="0"/>
              <a:cs typeface="Courier New" panose="02070309020205020404" pitchFamily="49" charset="0"/>
            </a:endParaRPr>
          </a:p>
        </p:txBody>
      </p:sp>
      <p:sp>
        <p:nvSpPr>
          <p:cNvPr id="8" name="CustomShape 1">
            <a:extLst>
              <a:ext uri="{FF2B5EF4-FFF2-40B4-BE49-F238E27FC236}">
                <a16:creationId xmlns:a16="http://schemas.microsoft.com/office/drawing/2014/main" id="{FF2F91CD-3761-4A84-B676-A8B9FCC1A67D}"/>
              </a:ext>
            </a:extLst>
          </p:cNvPr>
          <p:cNvSpPr/>
          <p:nvPr/>
        </p:nvSpPr>
        <p:spPr>
          <a:xfrm>
            <a:off x="73465" y="817615"/>
            <a:ext cx="8997070" cy="5366369"/>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1500" b="1" dirty="0">
                <a:solidFill>
                  <a:srgbClr val="000000"/>
                </a:solidFill>
                <a:latin typeface="Courier New" panose="02070309020205020404" pitchFamily="49" charset="0"/>
                <a:cs typeface="Courier New" panose="02070309020205020404" pitchFamily="49" charset="0"/>
              </a:rPr>
              <a:t>HTTP requests can be modified with different encoded strings which makes direct analysis difficult</a:t>
            </a:r>
          </a:p>
          <a:p>
            <a:pPr marL="342900" indent="-342900">
              <a:buFont typeface="Wingdings" panose="05000000000000000000" pitchFamily="2" charset="2"/>
              <a:buChar char="Ø"/>
            </a:pPr>
            <a:endParaRPr lang="en-US" sz="15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500" b="1" dirty="0">
                <a:solidFill>
                  <a:srgbClr val="000000"/>
                </a:solidFill>
                <a:latin typeface="Courier New" panose="02070309020205020404" pitchFamily="49" charset="0"/>
                <a:cs typeface="Courier New" panose="02070309020205020404" pitchFamily="49" charset="0"/>
              </a:rPr>
              <a:t>Although there are various encoding schemes for HTTP requests, some of the more common schemes include:</a:t>
            </a:r>
          </a:p>
          <a:p>
            <a:pPr marL="800100" lvl="1" indent="-342900">
              <a:buFont typeface="Wingdings" panose="05000000000000000000" pitchFamily="2" charset="2"/>
              <a:buChar char="ü"/>
            </a:pPr>
            <a:r>
              <a:rPr lang="en-US" sz="1500" b="1" dirty="0">
                <a:solidFill>
                  <a:srgbClr val="000000"/>
                </a:solidFill>
                <a:latin typeface="Courier New" panose="02070309020205020404" pitchFamily="49" charset="0"/>
                <a:cs typeface="Courier New" panose="02070309020205020404" pitchFamily="49" charset="0"/>
              </a:rPr>
              <a:t>Base64 Encoding</a:t>
            </a:r>
          </a:p>
          <a:p>
            <a:pPr marL="800100" lvl="1" indent="-342900">
              <a:buFont typeface="Wingdings" panose="05000000000000000000" pitchFamily="2" charset="2"/>
              <a:buChar char="ü"/>
            </a:pPr>
            <a:r>
              <a:rPr lang="en-US" sz="1500" b="1" dirty="0">
                <a:solidFill>
                  <a:srgbClr val="000000"/>
                </a:solidFill>
                <a:latin typeface="Courier New" panose="02070309020205020404" pitchFamily="49" charset="0"/>
                <a:cs typeface="Courier New" panose="02070309020205020404" pitchFamily="49" charset="0"/>
              </a:rPr>
              <a:t>URL Encoding</a:t>
            </a:r>
          </a:p>
          <a:p>
            <a:pPr marL="800100" lvl="1" indent="-342900">
              <a:buFont typeface="Wingdings" panose="05000000000000000000" pitchFamily="2" charset="2"/>
              <a:buChar char="ü"/>
            </a:pPr>
            <a:r>
              <a:rPr lang="en-US" sz="1500" b="1" dirty="0">
                <a:solidFill>
                  <a:srgbClr val="000000"/>
                </a:solidFill>
                <a:latin typeface="Courier New" panose="02070309020205020404" pitchFamily="49" charset="0"/>
                <a:cs typeface="Courier New" panose="02070309020205020404" pitchFamily="49" charset="0"/>
              </a:rPr>
              <a:t>Unicode Encoding</a:t>
            </a:r>
          </a:p>
          <a:p>
            <a:pPr marL="800100" lvl="1" indent="-342900">
              <a:buFont typeface="Wingdings" panose="05000000000000000000" pitchFamily="2" charset="2"/>
              <a:buChar char="ü"/>
            </a:pPr>
            <a:r>
              <a:rPr lang="en-US" sz="1500" b="1" dirty="0">
                <a:solidFill>
                  <a:srgbClr val="000000"/>
                </a:solidFill>
                <a:latin typeface="Courier New" panose="02070309020205020404" pitchFamily="49" charset="0"/>
                <a:cs typeface="Courier New" panose="02070309020205020404" pitchFamily="49" charset="0"/>
              </a:rPr>
              <a:t>Hexadecimal Encoding</a:t>
            </a:r>
          </a:p>
          <a:p>
            <a:pPr marL="800100" lvl="1" indent="-342900">
              <a:buFont typeface="Wingdings" panose="05000000000000000000" pitchFamily="2" charset="2"/>
              <a:buChar char="ü"/>
            </a:pPr>
            <a:r>
              <a:rPr lang="en-US" sz="1500" b="1" dirty="0">
                <a:solidFill>
                  <a:srgbClr val="000000"/>
                </a:solidFill>
                <a:latin typeface="Courier New" panose="02070309020205020404" pitchFamily="49" charset="0"/>
                <a:cs typeface="Courier New" panose="02070309020205020404" pitchFamily="49" charset="0"/>
              </a:rPr>
              <a:t>HTML Encoding</a:t>
            </a:r>
          </a:p>
          <a:p>
            <a:endParaRPr lang="en-US" sz="15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500" b="1" dirty="0">
                <a:solidFill>
                  <a:srgbClr val="000000"/>
                </a:solidFill>
                <a:latin typeface="Courier New" panose="02070309020205020404" pitchFamily="49" charset="0"/>
                <a:cs typeface="Courier New" panose="02070309020205020404" pitchFamily="49" charset="0"/>
              </a:rPr>
              <a:t>The popular Base64 encoding scheme, as with many communication protocols, can be determined with the use of a Request for Comment; RFC 4648</a:t>
            </a:r>
          </a:p>
          <a:p>
            <a:pPr marL="342900" indent="-342900">
              <a:buFont typeface="Wingdings" panose="05000000000000000000" pitchFamily="2" charset="2"/>
              <a:buChar char="Ø"/>
            </a:pPr>
            <a:endParaRPr lang="en-US" sz="15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500" b="1" dirty="0">
                <a:solidFill>
                  <a:srgbClr val="000000"/>
                </a:solidFill>
                <a:latin typeface="Courier New" panose="02070309020205020404" pitchFamily="49" charset="0"/>
                <a:cs typeface="Courier New" panose="02070309020205020404" pitchFamily="49" charset="0"/>
              </a:rPr>
              <a:t>An effective regular expression search for Base64 encoded strings in our Linux web server access log will be:</a:t>
            </a:r>
          </a:p>
          <a:p>
            <a:endParaRPr lang="en-US" sz="1500" b="1" dirty="0">
              <a:solidFill>
                <a:srgbClr val="000000"/>
              </a:solidFill>
              <a:latin typeface="Courier New" panose="02070309020205020404" pitchFamily="49" charset="0"/>
              <a:cs typeface="Courier New" panose="02070309020205020404" pitchFamily="49" charset="0"/>
            </a:endParaRPr>
          </a:p>
          <a:p>
            <a:pPr algn="ctr"/>
            <a:r>
              <a:rPr lang="pl-PL" sz="1280" b="1" dirty="0">
                <a:solidFill>
                  <a:srgbClr val="000000"/>
                </a:solidFill>
                <a:latin typeface="Courier New" panose="02070309020205020404" pitchFamily="49" charset="0"/>
                <a:cs typeface="Courier New" panose="02070309020205020404" pitchFamily="49" charset="0"/>
              </a:rPr>
              <a:t>cut -d '"' -f2 access.log | grep -Ei '=[0-9a-zA-Z+/]{20,}={0,2}' | sort | uniq -c | sort -n</a:t>
            </a:r>
            <a:endParaRPr lang="en-US" sz="1280"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endParaRPr lang="en-US" sz="1500"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sz="1500" b="1" dirty="0">
                <a:solidFill>
                  <a:srgbClr val="000000"/>
                </a:solidFill>
                <a:latin typeface="Courier New" panose="02070309020205020404" pitchFamily="49" charset="0"/>
                <a:cs typeface="Courier New" panose="02070309020205020404" pitchFamily="49" charset="0"/>
              </a:rPr>
              <a:t>Base64 regular expression explanation:</a:t>
            </a:r>
          </a:p>
          <a:p>
            <a:pPr marL="742950" lvl="1" indent="-285750">
              <a:buFont typeface="Wingdings" panose="05000000000000000000" pitchFamily="2" charset="2"/>
              <a:buChar char="ü"/>
            </a:pPr>
            <a:r>
              <a:rPr lang="en-US" sz="1500" b="1" dirty="0">
                <a:solidFill>
                  <a:srgbClr val="000000"/>
                </a:solidFill>
                <a:latin typeface="Courier New" panose="02070309020205020404" pitchFamily="49" charset="0"/>
                <a:cs typeface="Courier New" panose="02070309020205020404" pitchFamily="49" charset="0"/>
              </a:rPr>
              <a:t>A case insensitive regular expression that searches for at least 1 character from the character sets a-z, 0-9, +, or / followed immediately by zero, one, or two “=“</a:t>
            </a:r>
          </a:p>
        </p:txBody>
      </p:sp>
    </p:spTree>
    <p:extLst>
      <p:ext uri="{BB962C8B-B14F-4D97-AF65-F5344CB8AC3E}">
        <p14:creationId xmlns:p14="http://schemas.microsoft.com/office/powerpoint/2010/main" val="282254635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240854" y="78491"/>
            <a:ext cx="8662293"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HTTP Request Method Encoding</a:t>
            </a:r>
            <a:endParaRPr lang="en-US" sz="2800"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DE0F8995-D64F-4818-9B09-0D65AAE7677B}"/>
              </a:ext>
            </a:extLst>
          </p:cNvPr>
          <p:cNvPicPr>
            <a:picLocks noChangeAspect="1"/>
          </p:cNvPicPr>
          <p:nvPr/>
        </p:nvPicPr>
        <p:blipFill rotWithShape="1">
          <a:blip r:embed="rId2"/>
          <a:srcRect t="79262"/>
          <a:stretch/>
        </p:blipFill>
        <p:spPr>
          <a:xfrm>
            <a:off x="1825991" y="5675293"/>
            <a:ext cx="5492018" cy="1104215"/>
          </a:xfrm>
          <a:prstGeom prst="rect">
            <a:avLst/>
          </a:prstGeom>
          <a:ln>
            <a:solidFill>
              <a:schemeClr val="tx1"/>
            </a:solidFill>
          </a:ln>
        </p:spPr>
      </p:pic>
      <p:pic>
        <p:nvPicPr>
          <p:cNvPr id="3" name="Picture 2">
            <a:extLst>
              <a:ext uri="{FF2B5EF4-FFF2-40B4-BE49-F238E27FC236}">
                <a16:creationId xmlns:a16="http://schemas.microsoft.com/office/drawing/2014/main" id="{DD94ECB9-D491-4592-81E0-083961A946C9}"/>
              </a:ext>
            </a:extLst>
          </p:cNvPr>
          <p:cNvPicPr>
            <a:picLocks noChangeAspect="1"/>
          </p:cNvPicPr>
          <p:nvPr/>
        </p:nvPicPr>
        <p:blipFill>
          <a:blip r:embed="rId3"/>
          <a:stretch>
            <a:fillRect/>
          </a:stretch>
        </p:blipFill>
        <p:spPr>
          <a:xfrm>
            <a:off x="230440" y="657363"/>
            <a:ext cx="8683120" cy="1350544"/>
          </a:xfrm>
          <a:prstGeom prst="rect">
            <a:avLst/>
          </a:prstGeom>
        </p:spPr>
      </p:pic>
      <p:pic>
        <p:nvPicPr>
          <p:cNvPr id="6" name="Picture 5">
            <a:extLst>
              <a:ext uri="{FF2B5EF4-FFF2-40B4-BE49-F238E27FC236}">
                <a16:creationId xmlns:a16="http://schemas.microsoft.com/office/drawing/2014/main" id="{4C345EDF-05C7-43AE-A981-87F30BAEB56A}"/>
              </a:ext>
            </a:extLst>
          </p:cNvPr>
          <p:cNvPicPr>
            <a:picLocks noChangeAspect="1"/>
          </p:cNvPicPr>
          <p:nvPr/>
        </p:nvPicPr>
        <p:blipFill rotWithShape="1">
          <a:blip r:embed="rId2"/>
          <a:srcRect b="58439"/>
          <a:stretch/>
        </p:blipFill>
        <p:spPr>
          <a:xfrm>
            <a:off x="2125519" y="2831032"/>
            <a:ext cx="4892963" cy="1971574"/>
          </a:xfrm>
          <a:prstGeom prst="rect">
            <a:avLst/>
          </a:prstGeom>
          <a:ln>
            <a:solidFill>
              <a:schemeClr val="tx1"/>
            </a:solidFill>
          </a:ln>
        </p:spPr>
      </p:pic>
      <p:sp>
        <p:nvSpPr>
          <p:cNvPr id="4" name="Arrow: Down 3">
            <a:extLst>
              <a:ext uri="{FF2B5EF4-FFF2-40B4-BE49-F238E27FC236}">
                <a16:creationId xmlns:a16="http://schemas.microsoft.com/office/drawing/2014/main" id="{15254D4F-7D15-4404-B265-4FA7399DABE1}"/>
              </a:ext>
            </a:extLst>
          </p:cNvPr>
          <p:cNvSpPr/>
          <p:nvPr/>
        </p:nvSpPr>
        <p:spPr>
          <a:xfrm>
            <a:off x="4242062" y="2026761"/>
            <a:ext cx="659877" cy="77299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813514CE-67B9-4789-B65D-C3421EF80E20}"/>
              </a:ext>
            </a:extLst>
          </p:cNvPr>
          <p:cNvSpPr/>
          <p:nvPr/>
        </p:nvSpPr>
        <p:spPr>
          <a:xfrm>
            <a:off x="4242062" y="4833879"/>
            <a:ext cx="659877" cy="77299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64278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240854" y="78491"/>
            <a:ext cx="8662293"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HTTP Request Method Encoding</a:t>
            </a:r>
            <a:endParaRPr lang="en-US" sz="2800" dirty="0">
              <a:latin typeface="Courier New" panose="02070309020205020404" pitchFamily="49" charset="0"/>
              <a:cs typeface="Courier New" panose="02070309020205020404" pitchFamily="49" charset="0"/>
            </a:endParaRPr>
          </a:p>
        </p:txBody>
      </p:sp>
      <p:sp>
        <p:nvSpPr>
          <p:cNvPr id="8" name="CustomShape 1">
            <a:extLst>
              <a:ext uri="{FF2B5EF4-FFF2-40B4-BE49-F238E27FC236}">
                <a16:creationId xmlns:a16="http://schemas.microsoft.com/office/drawing/2014/main" id="{0E0A3317-D817-4734-9FAF-B22A0C53E6FB}"/>
              </a:ext>
            </a:extLst>
          </p:cNvPr>
          <p:cNvSpPr/>
          <p:nvPr/>
        </p:nvSpPr>
        <p:spPr>
          <a:xfrm>
            <a:off x="73465" y="619651"/>
            <a:ext cx="8997070" cy="2638490"/>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1500" b="1" dirty="0">
                <a:solidFill>
                  <a:srgbClr val="000000"/>
                </a:solidFill>
                <a:latin typeface="Courier New" panose="02070309020205020404" pitchFamily="49" charset="0"/>
                <a:cs typeface="Courier New" panose="02070309020205020404" pitchFamily="49" charset="0"/>
              </a:rPr>
              <a:t>We can make a minor modification to the command by outputting the matched values and storing to decode all potential Base64 values</a:t>
            </a:r>
          </a:p>
          <a:p>
            <a:endParaRPr lang="en-US" sz="1500" b="1" dirty="0">
              <a:solidFill>
                <a:srgbClr val="000000"/>
              </a:solidFill>
              <a:latin typeface="Courier New" panose="02070309020205020404" pitchFamily="49" charset="0"/>
              <a:cs typeface="Courier New" panose="02070309020205020404" pitchFamily="49" charset="0"/>
            </a:endParaRPr>
          </a:p>
          <a:p>
            <a:pPr algn="ctr"/>
            <a:r>
              <a:rPr lang="pl-PL" sz="1500" b="1" dirty="0">
                <a:solidFill>
                  <a:srgbClr val="000000"/>
                </a:solidFill>
                <a:latin typeface="Courier New" panose="02070309020205020404" pitchFamily="49" charset="0"/>
                <a:cs typeface="Courier New" panose="02070309020205020404" pitchFamily="49" charset="0"/>
              </a:rPr>
              <a:t>cut -d '"' -f2 access.log | grep -E</a:t>
            </a:r>
            <a:r>
              <a:rPr lang="en-US" sz="1500" b="1" dirty="0">
                <a:solidFill>
                  <a:srgbClr val="FF0000"/>
                </a:solidFill>
                <a:latin typeface="Courier New" panose="02070309020205020404" pitchFamily="49" charset="0"/>
                <a:cs typeface="Courier New" panose="02070309020205020404" pitchFamily="49" charset="0"/>
              </a:rPr>
              <a:t>o</a:t>
            </a:r>
            <a:r>
              <a:rPr lang="pl-PL" sz="1500" b="1" dirty="0">
                <a:solidFill>
                  <a:srgbClr val="000000"/>
                </a:solidFill>
                <a:latin typeface="Courier New" panose="02070309020205020404" pitchFamily="49" charset="0"/>
                <a:cs typeface="Courier New" panose="02070309020205020404" pitchFamily="49" charset="0"/>
              </a:rPr>
              <a:t>i '=[0-9a-zA-Z+/]{20,}={0,2}' | sort | uniq -c | sort –n</a:t>
            </a:r>
            <a:r>
              <a:rPr lang="en-US" sz="1500" b="1" dirty="0">
                <a:solidFill>
                  <a:srgbClr val="000000"/>
                </a:solidFill>
                <a:latin typeface="Courier New" panose="02070309020205020404" pitchFamily="49" charset="0"/>
                <a:cs typeface="Courier New" panose="02070309020205020404" pitchFamily="49" charset="0"/>
              </a:rPr>
              <a:t> &gt; PotentialBase64</a:t>
            </a:r>
          </a:p>
          <a:p>
            <a:pPr algn="ctr"/>
            <a:endParaRPr lang="en-US" sz="1500"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sz="1500" b="1" dirty="0">
                <a:solidFill>
                  <a:srgbClr val="000000"/>
                </a:solidFill>
                <a:latin typeface="Courier New" panose="02070309020205020404" pitchFamily="49" charset="0"/>
                <a:cs typeface="Courier New" panose="02070309020205020404" pitchFamily="49" charset="0"/>
              </a:rPr>
              <a:t>The returned values may be Base64, but testing indicates some of them may be false positives</a:t>
            </a:r>
          </a:p>
          <a:p>
            <a:pPr marL="285750" indent="-285750">
              <a:buFont typeface="Wingdings" panose="05000000000000000000" pitchFamily="2" charset="2"/>
              <a:buChar char="Ø"/>
            </a:pPr>
            <a:endParaRPr lang="en-US" sz="1500"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sz="1500" b="1" dirty="0">
                <a:solidFill>
                  <a:srgbClr val="000000"/>
                </a:solidFill>
                <a:latin typeface="Courier New" panose="02070309020205020404" pitchFamily="49" charset="0"/>
                <a:cs typeface="Courier New" panose="02070309020205020404" pitchFamily="49" charset="0"/>
              </a:rPr>
              <a:t>Notice that there is leading whitespace before the number of events and also followed by a “ =“</a:t>
            </a:r>
          </a:p>
        </p:txBody>
      </p:sp>
      <p:pic>
        <p:nvPicPr>
          <p:cNvPr id="5" name="Picture 4">
            <a:extLst>
              <a:ext uri="{FF2B5EF4-FFF2-40B4-BE49-F238E27FC236}">
                <a16:creationId xmlns:a16="http://schemas.microsoft.com/office/drawing/2014/main" id="{D5BC403D-F5AA-426F-B226-D1E3A7E8842A}"/>
              </a:ext>
            </a:extLst>
          </p:cNvPr>
          <p:cNvPicPr>
            <a:picLocks noChangeAspect="1"/>
          </p:cNvPicPr>
          <p:nvPr/>
        </p:nvPicPr>
        <p:blipFill>
          <a:blip r:embed="rId2"/>
          <a:stretch>
            <a:fillRect/>
          </a:stretch>
        </p:blipFill>
        <p:spPr>
          <a:xfrm>
            <a:off x="1498961" y="3305276"/>
            <a:ext cx="6146078" cy="3382925"/>
          </a:xfrm>
          <a:prstGeom prst="rect">
            <a:avLst/>
          </a:prstGeom>
        </p:spPr>
      </p:pic>
    </p:spTree>
    <p:extLst>
      <p:ext uri="{BB962C8B-B14F-4D97-AF65-F5344CB8AC3E}">
        <p14:creationId xmlns:p14="http://schemas.microsoft.com/office/powerpoint/2010/main" val="191662111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240854" y="78491"/>
            <a:ext cx="8662293"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Mass Decoding</a:t>
            </a:r>
            <a:endParaRPr lang="en-US" sz="2800" dirty="0">
              <a:latin typeface="Courier New" panose="02070309020205020404" pitchFamily="49" charset="0"/>
              <a:cs typeface="Courier New" panose="02070309020205020404" pitchFamily="49" charset="0"/>
            </a:endParaRPr>
          </a:p>
        </p:txBody>
      </p:sp>
      <p:sp>
        <p:nvSpPr>
          <p:cNvPr id="8" name="CustomShape 1">
            <a:extLst>
              <a:ext uri="{FF2B5EF4-FFF2-40B4-BE49-F238E27FC236}">
                <a16:creationId xmlns:a16="http://schemas.microsoft.com/office/drawing/2014/main" id="{0E0A3317-D817-4734-9FAF-B22A0C53E6FB}"/>
              </a:ext>
            </a:extLst>
          </p:cNvPr>
          <p:cNvSpPr/>
          <p:nvPr/>
        </p:nvSpPr>
        <p:spPr>
          <a:xfrm>
            <a:off x="73465" y="593887"/>
            <a:ext cx="8997070" cy="6185622"/>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1500" b="1" dirty="0">
                <a:solidFill>
                  <a:srgbClr val="000000"/>
                </a:solidFill>
                <a:latin typeface="Courier New" panose="02070309020205020404" pitchFamily="49" charset="0"/>
                <a:cs typeface="Courier New" panose="02070309020205020404" pitchFamily="49" charset="0"/>
              </a:rPr>
              <a:t>So we now have a file that contains what we think is a large number of Base64 encoded strings, but we are not sure</a:t>
            </a:r>
          </a:p>
          <a:p>
            <a:pPr marL="342900" indent="-342900">
              <a:buFont typeface="Wingdings" panose="05000000000000000000" pitchFamily="2" charset="2"/>
              <a:buChar char="Ø"/>
            </a:pPr>
            <a:endParaRPr lang="en-US" sz="15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500" b="1" dirty="0">
                <a:solidFill>
                  <a:srgbClr val="000000"/>
                </a:solidFill>
                <a:latin typeface="Courier New" panose="02070309020205020404" pitchFamily="49" charset="0"/>
                <a:cs typeface="Courier New" panose="02070309020205020404" pitchFamily="49" charset="0"/>
              </a:rPr>
              <a:t>grep is probably not the best tool in this case because it is not normally used for substation; sed works better</a:t>
            </a:r>
          </a:p>
          <a:p>
            <a:endParaRPr lang="en-US" sz="1500" b="1" dirty="0">
              <a:solidFill>
                <a:srgbClr val="000000"/>
              </a:solidFill>
              <a:latin typeface="Courier New" panose="02070309020205020404" pitchFamily="49" charset="0"/>
              <a:cs typeface="Courier New" panose="02070309020205020404" pitchFamily="49" charset="0"/>
            </a:endParaRPr>
          </a:p>
          <a:p>
            <a:pPr algn="ctr"/>
            <a:r>
              <a:rPr lang="en-US" sz="1500" b="1" dirty="0">
                <a:solidFill>
                  <a:srgbClr val="000000"/>
                </a:solidFill>
                <a:latin typeface="Courier New" panose="02070309020205020404" pitchFamily="49" charset="0"/>
                <a:cs typeface="Courier New" panose="02070309020205020404" pitchFamily="49" charset="0"/>
              </a:rPr>
              <a:t>cat PotentialBase64 </a:t>
            </a:r>
          </a:p>
          <a:p>
            <a:pPr algn="ctr"/>
            <a:endParaRPr lang="en-US" sz="1500" b="1" dirty="0">
              <a:solidFill>
                <a:srgbClr val="000000"/>
              </a:solidFill>
              <a:latin typeface="Courier New" panose="02070309020205020404" pitchFamily="49" charset="0"/>
              <a:cs typeface="Courier New" panose="02070309020205020404" pitchFamily="49" charset="0"/>
            </a:endParaRPr>
          </a:p>
          <a:p>
            <a:pPr algn="ctr"/>
            <a:r>
              <a:rPr lang="en-US" sz="1500" b="1" dirty="0">
                <a:solidFill>
                  <a:srgbClr val="000000"/>
                </a:solidFill>
                <a:latin typeface="Courier New" panose="02070309020205020404" pitchFamily="49" charset="0"/>
                <a:cs typeface="Courier New" panose="02070309020205020404" pitchFamily="49" charset="0"/>
              </a:rPr>
              <a:t>sed -e 's/^[ \t]*//' PotentialBase64</a:t>
            </a:r>
          </a:p>
          <a:p>
            <a:endParaRPr lang="en-US" sz="1500" b="1" dirty="0">
              <a:solidFill>
                <a:srgbClr val="000000"/>
              </a:solidFill>
              <a:latin typeface="Courier New" panose="02070309020205020404" pitchFamily="49" charset="0"/>
              <a:cs typeface="Courier New" panose="02070309020205020404" pitchFamily="49" charset="0"/>
            </a:endParaRPr>
          </a:p>
          <a:p>
            <a:pPr algn="ctr"/>
            <a:r>
              <a:rPr lang="pt-BR" sz="1500" b="1" dirty="0">
                <a:solidFill>
                  <a:srgbClr val="000000"/>
                </a:solidFill>
                <a:latin typeface="Courier New" panose="02070309020205020404" pitchFamily="49" charset="0"/>
                <a:cs typeface="Courier New" panose="02070309020205020404" pitchFamily="49" charset="0"/>
              </a:rPr>
              <a:t>sed -e 's/^[ \t]*//' PotentialBase64 | sed -E 's/[0-9]{1,4} =//’</a:t>
            </a:r>
          </a:p>
          <a:p>
            <a:pPr algn="ctr"/>
            <a:endParaRPr lang="en-US" sz="1500" b="1" dirty="0">
              <a:solidFill>
                <a:srgbClr val="000000"/>
              </a:solidFill>
              <a:latin typeface="Courier New" panose="02070309020205020404" pitchFamily="49" charset="0"/>
              <a:cs typeface="Courier New" panose="02070309020205020404" pitchFamily="49" charset="0"/>
            </a:endParaRPr>
          </a:p>
          <a:p>
            <a:pPr algn="ctr"/>
            <a:r>
              <a:rPr lang="pt-BR" sz="1500" b="1" dirty="0">
                <a:solidFill>
                  <a:srgbClr val="000000"/>
                </a:solidFill>
                <a:latin typeface="Courier New" panose="02070309020205020404" pitchFamily="49" charset="0"/>
                <a:cs typeface="Courier New" panose="02070309020205020404" pitchFamily="49" charset="0"/>
              </a:rPr>
              <a:t>sed -e 's/^[ \t]*//' PotentialBase64 | sed -E 's/[0-9]{1,4} =//’</a:t>
            </a:r>
          </a:p>
          <a:p>
            <a:pPr algn="ctr"/>
            <a:r>
              <a:rPr lang="en-US" sz="1500" b="1" dirty="0">
                <a:solidFill>
                  <a:srgbClr val="000000"/>
                </a:solidFill>
                <a:latin typeface="Courier New" panose="02070309020205020404" pitchFamily="49" charset="0"/>
                <a:cs typeface="Courier New" panose="02070309020205020404" pitchFamily="49" charset="0"/>
              </a:rPr>
              <a:t>&gt; CleanedPotentialBase64</a:t>
            </a:r>
          </a:p>
          <a:p>
            <a:endParaRPr lang="en-US" sz="1500"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sz="1500" b="1" dirty="0">
                <a:solidFill>
                  <a:srgbClr val="000000"/>
                </a:solidFill>
                <a:latin typeface="Courier New" panose="02070309020205020404" pitchFamily="49" charset="0"/>
                <a:cs typeface="Courier New" panose="02070309020205020404" pitchFamily="49" charset="0"/>
              </a:rPr>
              <a:t>We now have a listing of “cleaned” Base64 encoded strings so we can now use the bash built in base63 function to decode each string to see what we get</a:t>
            </a:r>
          </a:p>
          <a:p>
            <a:endParaRPr lang="en-US" sz="1500" b="1" dirty="0">
              <a:solidFill>
                <a:srgbClr val="000000"/>
              </a:solidFill>
              <a:latin typeface="Courier New" panose="02070309020205020404" pitchFamily="49" charset="0"/>
              <a:cs typeface="Courier New" panose="02070309020205020404" pitchFamily="49" charset="0"/>
            </a:endParaRPr>
          </a:p>
          <a:p>
            <a:r>
              <a:rPr lang="en-US" sz="1400" b="1" dirty="0">
                <a:solidFill>
                  <a:srgbClr val="000000"/>
                </a:solidFill>
                <a:latin typeface="Courier New" panose="02070309020205020404" pitchFamily="49" charset="0"/>
                <a:cs typeface="Courier New" panose="02070309020205020404" pitchFamily="49" charset="0"/>
              </a:rPr>
              <a:t>while read line; do </a:t>
            </a:r>
            <a:r>
              <a:rPr lang="en-US" sz="1400" b="1" dirty="0" err="1">
                <a:solidFill>
                  <a:srgbClr val="000000"/>
                </a:solidFill>
                <a:latin typeface="Courier New" panose="02070309020205020404" pitchFamily="49" charset="0"/>
                <a:cs typeface="Courier New" panose="02070309020205020404" pitchFamily="49" charset="0"/>
              </a:rPr>
              <a:t>printf</a:t>
            </a:r>
            <a:r>
              <a:rPr lang="en-US" sz="1400" b="1" dirty="0">
                <a:solidFill>
                  <a:srgbClr val="000000"/>
                </a:solidFill>
                <a:latin typeface="Courier New" panose="02070309020205020404" pitchFamily="49" charset="0"/>
                <a:cs typeface="Courier New" panose="02070309020205020404" pitchFamily="49" charset="0"/>
              </a:rPr>
              <a:t> "$line \n"; </a:t>
            </a:r>
            <a:r>
              <a:rPr lang="en-US" sz="1400" b="1" dirty="0" err="1">
                <a:solidFill>
                  <a:srgbClr val="000000"/>
                </a:solidFill>
                <a:latin typeface="Courier New" panose="02070309020205020404" pitchFamily="49" charset="0"/>
                <a:cs typeface="Courier New" panose="02070309020205020404" pitchFamily="49" charset="0"/>
              </a:rPr>
              <a:t>printf</a:t>
            </a:r>
            <a:r>
              <a:rPr lang="en-US" sz="1400" b="1" dirty="0">
                <a:solidFill>
                  <a:srgbClr val="000000"/>
                </a:solidFill>
                <a:latin typeface="Courier New" panose="02070309020205020404" pitchFamily="49" charset="0"/>
                <a:cs typeface="Courier New" panose="02070309020205020404" pitchFamily="49" charset="0"/>
              </a:rPr>
              <a:t> "\n"; done &lt; CleanedPotentialBase64</a:t>
            </a:r>
          </a:p>
          <a:p>
            <a:endParaRPr lang="en-US" sz="1500" b="1" dirty="0">
              <a:solidFill>
                <a:srgbClr val="000000"/>
              </a:solidFill>
              <a:latin typeface="Courier New" panose="02070309020205020404" pitchFamily="49" charset="0"/>
              <a:cs typeface="Courier New" panose="02070309020205020404" pitchFamily="49" charset="0"/>
            </a:endParaRPr>
          </a:p>
          <a:p>
            <a:r>
              <a:rPr lang="en-US" sz="1400" b="1" dirty="0">
                <a:solidFill>
                  <a:srgbClr val="000000"/>
                </a:solidFill>
                <a:latin typeface="Courier New" panose="02070309020205020404" pitchFamily="49" charset="0"/>
                <a:cs typeface="Courier New" panose="02070309020205020404" pitchFamily="49" charset="0"/>
              </a:rPr>
              <a:t>while read line; do </a:t>
            </a:r>
            <a:r>
              <a:rPr lang="en-US" sz="1400" b="1" dirty="0" err="1">
                <a:solidFill>
                  <a:srgbClr val="000000"/>
                </a:solidFill>
                <a:latin typeface="Courier New" panose="02070309020205020404" pitchFamily="49" charset="0"/>
                <a:cs typeface="Courier New" panose="02070309020205020404" pitchFamily="49" charset="0"/>
              </a:rPr>
              <a:t>printf</a:t>
            </a:r>
            <a:r>
              <a:rPr lang="en-US" sz="1400" b="1" dirty="0">
                <a:solidFill>
                  <a:srgbClr val="000000"/>
                </a:solidFill>
                <a:latin typeface="Courier New" panose="02070309020205020404" pitchFamily="49" charset="0"/>
                <a:cs typeface="Courier New" panose="02070309020205020404" pitchFamily="49" charset="0"/>
              </a:rPr>
              <a:t> "The Base64 Decoding for $line is:\n"; </a:t>
            </a:r>
            <a:r>
              <a:rPr lang="en-US" sz="1400" b="1" dirty="0" err="1">
                <a:solidFill>
                  <a:srgbClr val="000000"/>
                </a:solidFill>
                <a:latin typeface="Courier New" panose="02070309020205020404" pitchFamily="49" charset="0"/>
                <a:cs typeface="Courier New" panose="02070309020205020404" pitchFamily="49" charset="0"/>
              </a:rPr>
              <a:t>printf</a:t>
            </a:r>
            <a:r>
              <a:rPr lang="en-US" sz="1400" b="1" dirty="0">
                <a:solidFill>
                  <a:srgbClr val="000000"/>
                </a:solidFill>
                <a:latin typeface="Courier New" panose="02070309020205020404" pitchFamily="49" charset="0"/>
                <a:cs typeface="Courier New" panose="02070309020205020404" pitchFamily="49" charset="0"/>
              </a:rPr>
              <a:t> $line | base64 -d; </a:t>
            </a:r>
            <a:r>
              <a:rPr lang="en-US" sz="1400" b="1" dirty="0" err="1">
                <a:solidFill>
                  <a:srgbClr val="000000"/>
                </a:solidFill>
                <a:latin typeface="Courier New" panose="02070309020205020404" pitchFamily="49" charset="0"/>
                <a:cs typeface="Courier New" panose="02070309020205020404" pitchFamily="49" charset="0"/>
              </a:rPr>
              <a:t>printf</a:t>
            </a:r>
            <a:r>
              <a:rPr lang="en-US" sz="1400" b="1" dirty="0">
                <a:solidFill>
                  <a:srgbClr val="000000"/>
                </a:solidFill>
                <a:latin typeface="Courier New" panose="02070309020205020404" pitchFamily="49" charset="0"/>
                <a:cs typeface="Courier New" panose="02070309020205020404" pitchFamily="49" charset="0"/>
              </a:rPr>
              <a:t> "\n\n"; done &lt; CleanedPotentialBase64</a:t>
            </a:r>
          </a:p>
          <a:p>
            <a:endParaRPr lang="en-US" sz="1500" b="1" dirty="0">
              <a:solidFill>
                <a:srgbClr val="000000"/>
              </a:solidFill>
              <a:latin typeface="Courier New" panose="02070309020205020404" pitchFamily="49" charset="0"/>
              <a:cs typeface="Courier New" panose="02070309020205020404" pitchFamily="49" charset="0"/>
            </a:endParaRPr>
          </a:p>
          <a:p>
            <a:r>
              <a:rPr lang="en-US" sz="1500" b="1" dirty="0">
                <a:solidFill>
                  <a:srgbClr val="000000"/>
                </a:solidFill>
                <a:latin typeface="Courier New" panose="02070309020205020404" pitchFamily="49" charset="0"/>
                <a:cs typeface="Courier New" panose="02070309020205020404" pitchFamily="49" charset="0"/>
              </a:rPr>
              <a:t>while read line; do </a:t>
            </a:r>
            <a:r>
              <a:rPr lang="en-US" sz="1500" b="1" dirty="0" err="1">
                <a:solidFill>
                  <a:srgbClr val="000000"/>
                </a:solidFill>
                <a:latin typeface="Courier New" panose="02070309020205020404" pitchFamily="49" charset="0"/>
                <a:cs typeface="Courier New" panose="02070309020205020404" pitchFamily="49" charset="0"/>
              </a:rPr>
              <a:t>printf</a:t>
            </a:r>
            <a:r>
              <a:rPr lang="en-US" sz="1500" b="1" dirty="0">
                <a:solidFill>
                  <a:srgbClr val="000000"/>
                </a:solidFill>
                <a:latin typeface="Courier New" panose="02070309020205020404" pitchFamily="49" charset="0"/>
                <a:cs typeface="Courier New" panose="02070309020205020404" pitchFamily="49" charset="0"/>
              </a:rPr>
              <a:t> "The Base64 Decoding for $line is:\n"; </a:t>
            </a:r>
            <a:r>
              <a:rPr lang="en-US" sz="1500" b="1" dirty="0" err="1">
                <a:solidFill>
                  <a:srgbClr val="000000"/>
                </a:solidFill>
                <a:latin typeface="Courier New" panose="02070309020205020404" pitchFamily="49" charset="0"/>
                <a:cs typeface="Courier New" panose="02070309020205020404" pitchFamily="49" charset="0"/>
              </a:rPr>
              <a:t>printf</a:t>
            </a:r>
            <a:r>
              <a:rPr lang="en-US" sz="1500" b="1" dirty="0">
                <a:solidFill>
                  <a:srgbClr val="000000"/>
                </a:solidFill>
                <a:latin typeface="Courier New" panose="02070309020205020404" pitchFamily="49" charset="0"/>
                <a:cs typeface="Courier New" panose="02070309020205020404" pitchFamily="49" charset="0"/>
              </a:rPr>
              <a:t> $line | base64 -d; </a:t>
            </a:r>
            <a:r>
              <a:rPr lang="en-US" sz="1500" b="1" dirty="0" err="1">
                <a:solidFill>
                  <a:srgbClr val="000000"/>
                </a:solidFill>
                <a:latin typeface="Courier New" panose="02070309020205020404" pitchFamily="49" charset="0"/>
                <a:cs typeface="Courier New" panose="02070309020205020404" pitchFamily="49" charset="0"/>
              </a:rPr>
              <a:t>printf</a:t>
            </a:r>
            <a:r>
              <a:rPr lang="en-US" sz="1500" b="1" dirty="0">
                <a:solidFill>
                  <a:srgbClr val="000000"/>
                </a:solidFill>
                <a:latin typeface="Courier New" panose="02070309020205020404" pitchFamily="49" charset="0"/>
                <a:cs typeface="Courier New" panose="02070309020205020404" pitchFamily="49" charset="0"/>
              </a:rPr>
              <a:t> "\n\n"; done &lt; CleanedPotentialBase64 2&gt; /dev/null &gt; DecodedBase64 </a:t>
            </a:r>
          </a:p>
        </p:txBody>
      </p:sp>
    </p:spTree>
    <p:extLst>
      <p:ext uri="{BB962C8B-B14F-4D97-AF65-F5344CB8AC3E}">
        <p14:creationId xmlns:p14="http://schemas.microsoft.com/office/powerpoint/2010/main" val="31841110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1"/>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HTTP Status Codes</a:t>
            </a:r>
            <a:endParaRPr dirty="0">
              <a:latin typeface="Courier New" panose="02070309020205020404" pitchFamily="49" charset="0"/>
              <a:cs typeface="Courier New" panose="02070309020205020404" pitchFamily="49" charset="0"/>
            </a:endParaRPr>
          </a:p>
        </p:txBody>
      </p:sp>
      <p:sp>
        <p:nvSpPr>
          <p:cNvPr id="7" name="CustomShape 1">
            <a:extLst>
              <a:ext uri="{FF2B5EF4-FFF2-40B4-BE49-F238E27FC236}">
                <a16:creationId xmlns:a16="http://schemas.microsoft.com/office/drawing/2014/main" id="{D93EA206-ADD1-40EE-B3DA-26B0C5E878FC}"/>
              </a:ext>
            </a:extLst>
          </p:cNvPr>
          <p:cNvSpPr/>
          <p:nvPr/>
        </p:nvSpPr>
        <p:spPr>
          <a:xfrm>
            <a:off x="146929" y="577070"/>
            <a:ext cx="8893375" cy="3721554"/>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1500" b="1" dirty="0">
                <a:solidFill>
                  <a:srgbClr val="000000"/>
                </a:solidFill>
                <a:latin typeface="Courier New" panose="02070309020205020404" pitchFamily="49" charset="0"/>
                <a:cs typeface="Courier New" panose="02070309020205020404" pitchFamily="49" charset="0"/>
              </a:rPr>
              <a:t>In addition to HTTP request information, access logs also track the responses from the server</a:t>
            </a:r>
          </a:p>
          <a:p>
            <a:endParaRPr lang="en-US" sz="15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500" b="1" dirty="0">
                <a:solidFill>
                  <a:srgbClr val="000000"/>
                </a:solidFill>
                <a:latin typeface="Courier New" panose="02070309020205020404" pitchFamily="49" charset="0"/>
                <a:cs typeface="Courier New" panose="02070309020205020404" pitchFamily="49" charset="0"/>
              </a:rPr>
              <a:t>The responses are generally used to help users identify if content resides at the locations they have searched for, however this can also provide significant forensic information </a:t>
            </a:r>
          </a:p>
          <a:p>
            <a:endParaRPr lang="en-US" sz="15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500" b="1" dirty="0">
                <a:solidFill>
                  <a:srgbClr val="000000"/>
                </a:solidFill>
                <a:latin typeface="Courier New" panose="02070309020205020404" pitchFamily="49" charset="0"/>
                <a:cs typeface="Courier New" panose="02070309020205020404" pitchFamily="49" charset="0"/>
              </a:rPr>
              <a:t>Web server status codes fall into 5 categories:</a:t>
            </a:r>
          </a:p>
          <a:p>
            <a:pPr marL="800100" lvl="1" indent="-342900">
              <a:buFont typeface="Wingdings" panose="05000000000000000000" pitchFamily="2" charset="2"/>
              <a:buChar char="ü"/>
            </a:pPr>
            <a:r>
              <a:rPr lang="en-US" sz="1500" b="1" dirty="0">
                <a:solidFill>
                  <a:srgbClr val="000000"/>
                </a:solidFill>
                <a:latin typeface="Courier New" panose="02070309020205020404" pitchFamily="49" charset="0"/>
                <a:cs typeface="Courier New" panose="02070309020205020404" pitchFamily="49" charset="0"/>
              </a:rPr>
              <a:t>1XX - Information</a:t>
            </a:r>
          </a:p>
          <a:p>
            <a:pPr marL="800100" lvl="1" indent="-342900">
              <a:buFont typeface="Wingdings" panose="05000000000000000000" pitchFamily="2" charset="2"/>
              <a:buChar char="ü"/>
            </a:pPr>
            <a:r>
              <a:rPr lang="en-US" sz="1500" b="1" dirty="0">
                <a:solidFill>
                  <a:srgbClr val="000000"/>
                </a:solidFill>
                <a:latin typeface="Courier New" panose="02070309020205020404" pitchFamily="49" charset="0"/>
                <a:cs typeface="Courier New" panose="02070309020205020404" pitchFamily="49" charset="0"/>
              </a:rPr>
              <a:t>2XX – Successful</a:t>
            </a:r>
          </a:p>
          <a:p>
            <a:pPr marL="800100" lvl="1" indent="-342900">
              <a:buFont typeface="Wingdings" panose="05000000000000000000" pitchFamily="2" charset="2"/>
              <a:buChar char="ü"/>
            </a:pPr>
            <a:r>
              <a:rPr lang="en-US" sz="1500" b="1" dirty="0">
                <a:solidFill>
                  <a:srgbClr val="000000"/>
                </a:solidFill>
                <a:latin typeface="Courier New" panose="02070309020205020404" pitchFamily="49" charset="0"/>
                <a:cs typeface="Courier New" panose="02070309020205020404" pitchFamily="49" charset="0"/>
              </a:rPr>
              <a:t>3XX – Redirection</a:t>
            </a:r>
          </a:p>
          <a:p>
            <a:pPr marL="800100" lvl="1" indent="-342900">
              <a:buFont typeface="Wingdings" panose="05000000000000000000" pitchFamily="2" charset="2"/>
              <a:buChar char="ü"/>
            </a:pPr>
            <a:r>
              <a:rPr lang="en-US" sz="1500" b="1" dirty="0">
                <a:solidFill>
                  <a:srgbClr val="000000"/>
                </a:solidFill>
                <a:latin typeface="Courier New" panose="02070309020205020404" pitchFamily="49" charset="0"/>
                <a:cs typeface="Courier New" panose="02070309020205020404" pitchFamily="49" charset="0"/>
              </a:rPr>
              <a:t>4XX – Client Error</a:t>
            </a:r>
          </a:p>
          <a:p>
            <a:pPr marL="800100" lvl="1" indent="-342900">
              <a:buFont typeface="Wingdings" panose="05000000000000000000" pitchFamily="2" charset="2"/>
              <a:buChar char="ü"/>
            </a:pPr>
            <a:r>
              <a:rPr lang="en-US" sz="1500" b="1" dirty="0">
                <a:solidFill>
                  <a:srgbClr val="000000"/>
                </a:solidFill>
                <a:latin typeface="Courier New" panose="02070309020205020404" pitchFamily="49" charset="0"/>
                <a:cs typeface="Courier New" panose="02070309020205020404" pitchFamily="49" charset="0"/>
              </a:rPr>
              <a:t>5XX – Server Error</a:t>
            </a:r>
          </a:p>
          <a:p>
            <a:pPr marL="342900" indent="-342900">
              <a:buFont typeface="Wingdings" panose="05000000000000000000" pitchFamily="2" charset="2"/>
              <a:buChar char="ü"/>
            </a:pPr>
            <a:endParaRPr lang="en-US" sz="15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500" b="1" dirty="0">
                <a:solidFill>
                  <a:srgbClr val="000000"/>
                </a:solidFill>
                <a:latin typeface="Courier New" panose="02070309020205020404" pitchFamily="49" charset="0"/>
                <a:cs typeface="Courier New" panose="02070309020205020404" pitchFamily="49" charset="0"/>
              </a:rPr>
              <a:t>To identify all HTTP status codes collected by the access log:</a:t>
            </a:r>
          </a:p>
          <a:p>
            <a:pPr marL="800100" lvl="1" indent="-342900">
              <a:buFont typeface="Wingdings" panose="05000000000000000000" pitchFamily="2" charset="2"/>
              <a:buChar char="ü"/>
            </a:pPr>
            <a:r>
              <a:rPr lang="en-US" sz="1180" b="1" dirty="0">
                <a:solidFill>
                  <a:srgbClr val="000000"/>
                </a:solidFill>
                <a:latin typeface="Courier New" panose="02070309020205020404" pitchFamily="49" charset="0"/>
                <a:cs typeface="Courier New" panose="02070309020205020404" pitchFamily="49" charset="0"/>
              </a:rPr>
              <a:t>grep -</a:t>
            </a:r>
            <a:r>
              <a:rPr lang="en-US" sz="1180" b="1" dirty="0" err="1">
                <a:solidFill>
                  <a:srgbClr val="000000"/>
                </a:solidFill>
                <a:latin typeface="Courier New" panose="02070309020205020404" pitchFamily="49" charset="0"/>
                <a:cs typeface="Courier New" panose="02070309020205020404" pitchFamily="49" charset="0"/>
              </a:rPr>
              <a:t>Eo</a:t>
            </a:r>
            <a:r>
              <a:rPr lang="en-US" sz="1180" b="1" dirty="0">
                <a:solidFill>
                  <a:srgbClr val="000000"/>
                </a:solidFill>
                <a:latin typeface="Courier New" panose="02070309020205020404" pitchFamily="49" charset="0"/>
                <a:cs typeface="Courier New" panose="02070309020205020404" pitchFamily="49" charset="0"/>
              </a:rPr>
              <a:t> '" [0-9]{3} [0-9].+ "' access.log | cut -d " " -f2 | sort | uniq -c | sort -n</a:t>
            </a:r>
          </a:p>
          <a:p>
            <a:pPr marL="342900" indent="-342900">
              <a:buFont typeface="Wingdings" panose="05000000000000000000" pitchFamily="2" charset="2"/>
              <a:buChar char="ü"/>
            </a:pPr>
            <a:endParaRPr lang="en-US" sz="1280" b="1" dirty="0">
              <a:solidFill>
                <a:srgbClr val="000000"/>
              </a:solidFill>
              <a:latin typeface="Courier New" panose="02070309020205020404" pitchFamily="49" charset="0"/>
              <a:cs typeface="Courier New" panose="02070309020205020404" pitchFamily="49" charset="0"/>
            </a:endParaRPr>
          </a:p>
          <a:p>
            <a:endParaRPr lang="en-US" sz="1500" b="1" dirty="0">
              <a:solidFill>
                <a:srgbClr val="000000"/>
              </a:solidFill>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9CDE17A8-295E-48B9-80E6-FCA6019454A6}"/>
              </a:ext>
            </a:extLst>
          </p:cNvPr>
          <p:cNvPicPr>
            <a:picLocks noChangeAspect="1"/>
          </p:cNvPicPr>
          <p:nvPr/>
        </p:nvPicPr>
        <p:blipFill rotWithShape="1">
          <a:blip r:embed="rId2"/>
          <a:srcRect l="-313" t="1124" r="313" b="577"/>
          <a:stretch/>
        </p:blipFill>
        <p:spPr>
          <a:xfrm>
            <a:off x="984440" y="4417975"/>
            <a:ext cx="7175119" cy="2286118"/>
          </a:xfrm>
          <a:prstGeom prst="rect">
            <a:avLst/>
          </a:prstGeom>
        </p:spPr>
      </p:pic>
      <p:sp>
        <p:nvSpPr>
          <p:cNvPr id="3" name="TextBox 2">
            <a:extLst>
              <a:ext uri="{FF2B5EF4-FFF2-40B4-BE49-F238E27FC236}">
                <a16:creationId xmlns:a16="http://schemas.microsoft.com/office/drawing/2014/main" id="{8C9AECFD-196C-47A5-BAE2-845F079DC890}"/>
              </a:ext>
            </a:extLst>
          </p:cNvPr>
          <p:cNvSpPr txBox="1"/>
          <p:nvPr/>
        </p:nvSpPr>
        <p:spPr>
          <a:xfrm>
            <a:off x="2160819" y="4854806"/>
            <a:ext cx="2869696" cy="1600438"/>
          </a:xfrm>
          <a:prstGeom prst="rect">
            <a:avLst/>
          </a:prstGeom>
          <a:noFill/>
        </p:spPr>
        <p:txBody>
          <a:bodyPr wrap="none" rtlCol="0">
            <a:spAutoFit/>
          </a:bodyPr>
          <a:lstStyle/>
          <a:p>
            <a:r>
              <a:rPr lang="en-US" sz="1400" b="1" dirty="0">
                <a:solidFill>
                  <a:srgbClr val="FF0000"/>
                </a:solidFill>
                <a:latin typeface="Courier New" panose="02070309020205020404" pitchFamily="49" charset="0"/>
                <a:cs typeface="Courier New" panose="02070309020205020404" pitchFamily="49" charset="0"/>
              </a:rPr>
              <a:t>4XX - Client Errors</a:t>
            </a:r>
          </a:p>
          <a:p>
            <a:r>
              <a:rPr lang="en-US" sz="1400" b="1" dirty="0">
                <a:solidFill>
                  <a:srgbClr val="FF0000"/>
                </a:solidFill>
                <a:latin typeface="Courier New" panose="02070309020205020404" pitchFamily="49" charset="0"/>
                <a:cs typeface="Courier New" panose="02070309020205020404" pitchFamily="49" charset="0"/>
              </a:rPr>
              <a:t>400 – Bad Request</a:t>
            </a:r>
          </a:p>
          <a:p>
            <a:r>
              <a:rPr lang="en-US" sz="1400" b="1" dirty="0">
                <a:solidFill>
                  <a:srgbClr val="FF0000"/>
                </a:solidFill>
                <a:latin typeface="Courier New" panose="02070309020205020404" pitchFamily="49" charset="0"/>
                <a:cs typeface="Courier New" panose="02070309020205020404" pitchFamily="49" charset="0"/>
              </a:rPr>
              <a:t>401 – Unauthorized</a:t>
            </a:r>
          </a:p>
          <a:p>
            <a:r>
              <a:rPr lang="en-US" sz="1400" b="1" dirty="0">
                <a:solidFill>
                  <a:srgbClr val="FF0000"/>
                </a:solidFill>
                <a:latin typeface="Courier New" panose="02070309020205020404" pitchFamily="49" charset="0"/>
                <a:cs typeface="Courier New" panose="02070309020205020404" pitchFamily="49" charset="0"/>
              </a:rPr>
              <a:t>403 – Forbidden</a:t>
            </a:r>
          </a:p>
          <a:p>
            <a:r>
              <a:rPr lang="en-US" sz="1400" b="1" dirty="0">
                <a:solidFill>
                  <a:srgbClr val="FF0000"/>
                </a:solidFill>
                <a:latin typeface="Courier New" panose="02070309020205020404" pitchFamily="49" charset="0"/>
                <a:cs typeface="Courier New" panose="02070309020205020404" pitchFamily="49" charset="0"/>
              </a:rPr>
              <a:t>404 – Not Found</a:t>
            </a:r>
          </a:p>
          <a:p>
            <a:r>
              <a:rPr lang="en-US" sz="1400" b="1" dirty="0">
                <a:solidFill>
                  <a:srgbClr val="FF0000"/>
                </a:solidFill>
                <a:latin typeface="Courier New" panose="02070309020205020404" pitchFamily="49" charset="0"/>
                <a:cs typeface="Courier New" panose="02070309020205020404" pitchFamily="49" charset="0"/>
              </a:rPr>
              <a:t>406 – Not Acceptable</a:t>
            </a:r>
          </a:p>
          <a:p>
            <a:r>
              <a:rPr lang="en-US" sz="1400" b="1" dirty="0">
                <a:solidFill>
                  <a:srgbClr val="FF0000"/>
                </a:solidFill>
                <a:latin typeface="Courier New" panose="02070309020205020404" pitchFamily="49" charset="0"/>
                <a:cs typeface="Courier New" panose="02070309020205020404" pitchFamily="49" charset="0"/>
              </a:rPr>
              <a:t>412 - Precondition Failed</a:t>
            </a:r>
          </a:p>
        </p:txBody>
      </p:sp>
      <p:sp>
        <p:nvSpPr>
          <p:cNvPr id="9" name="TextBox 8">
            <a:extLst>
              <a:ext uri="{FF2B5EF4-FFF2-40B4-BE49-F238E27FC236}">
                <a16:creationId xmlns:a16="http://schemas.microsoft.com/office/drawing/2014/main" id="{6A3C844B-0007-41D0-A9CE-57035CB09C60}"/>
              </a:ext>
            </a:extLst>
          </p:cNvPr>
          <p:cNvSpPr txBox="1"/>
          <p:nvPr/>
        </p:nvSpPr>
        <p:spPr>
          <a:xfrm>
            <a:off x="4907103" y="5191702"/>
            <a:ext cx="3084499" cy="738664"/>
          </a:xfrm>
          <a:prstGeom prst="rect">
            <a:avLst/>
          </a:prstGeom>
          <a:noFill/>
        </p:spPr>
        <p:txBody>
          <a:bodyPr wrap="none" rtlCol="0">
            <a:spAutoFit/>
          </a:bodyPr>
          <a:lstStyle/>
          <a:p>
            <a:r>
              <a:rPr lang="en-US" sz="1400" b="1" dirty="0">
                <a:solidFill>
                  <a:srgbClr val="FF0000"/>
                </a:solidFill>
                <a:latin typeface="Courier New" panose="02070309020205020404" pitchFamily="49" charset="0"/>
                <a:cs typeface="Courier New" panose="02070309020205020404" pitchFamily="49" charset="0"/>
              </a:rPr>
              <a:t>5XX - Server Errors</a:t>
            </a:r>
          </a:p>
          <a:p>
            <a:r>
              <a:rPr lang="en-US" sz="1400" b="1" dirty="0">
                <a:solidFill>
                  <a:srgbClr val="FF0000"/>
                </a:solidFill>
                <a:latin typeface="Courier New" panose="02070309020205020404" pitchFamily="49" charset="0"/>
                <a:cs typeface="Courier New" panose="02070309020205020404" pitchFamily="49" charset="0"/>
              </a:rPr>
              <a:t>500 – Internal Server Error</a:t>
            </a:r>
          </a:p>
          <a:p>
            <a:r>
              <a:rPr lang="en-US" sz="1400" b="1" dirty="0">
                <a:solidFill>
                  <a:srgbClr val="FF0000"/>
                </a:solidFill>
                <a:latin typeface="Courier New" panose="02070309020205020404" pitchFamily="49" charset="0"/>
                <a:cs typeface="Courier New" panose="02070309020205020404" pitchFamily="49" charset="0"/>
              </a:rPr>
              <a:t>501 – Not Implemented</a:t>
            </a:r>
          </a:p>
        </p:txBody>
      </p:sp>
    </p:spTree>
    <p:extLst>
      <p:ext uri="{BB962C8B-B14F-4D97-AF65-F5344CB8AC3E}">
        <p14:creationId xmlns:p14="http://schemas.microsoft.com/office/powerpoint/2010/main" val="214265339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1"/>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HTTP Status Errors</a:t>
            </a:r>
            <a:endParaRPr dirty="0">
              <a:latin typeface="Courier New" panose="02070309020205020404" pitchFamily="49" charset="0"/>
              <a:cs typeface="Courier New" panose="02070309020205020404" pitchFamily="49" charset="0"/>
            </a:endParaRPr>
          </a:p>
        </p:txBody>
      </p:sp>
      <p:sp>
        <p:nvSpPr>
          <p:cNvPr id="7" name="CustomShape 1">
            <a:extLst>
              <a:ext uri="{FF2B5EF4-FFF2-40B4-BE49-F238E27FC236}">
                <a16:creationId xmlns:a16="http://schemas.microsoft.com/office/drawing/2014/main" id="{D93EA206-ADD1-40EE-B3DA-26B0C5E878FC}"/>
              </a:ext>
            </a:extLst>
          </p:cNvPr>
          <p:cNvSpPr/>
          <p:nvPr/>
        </p:nvSpPr>
        <p:spPr>
          <a:xfrm>
            <a:off x="146929" y="577070"/>
            <a:ext cx="8893375" cy="968926"/>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1500" b="1" dirty="0">
                <a:solidFill>
                  <a:srgbClr val="000000"/>
                </a:solidFill>
                <a:latin typeface="Courier New" panose="02070309020205020404" pitchFamily="49" charset="0"/>
                <a:cs typeface="Courier New" panose="02070309020205020404" pitchFamily="49" charset="0"/>
              </a:rPr>
              <a:t>Searching for client bad request and unauthorized errors:</a:t>
            </a:r>
          </a:p>
          <a:p>
            <a:pPr lvl="1"/>
            <a:endParaRPr lang="en-US" sz="1500" b="1" dirty="0">
              <a:solidFill>
                <a:srgbClr val="000000"/>
              </a:solidFill>
              <a:latin typeface="Courier New" panose="02070309020205020404" pitchFamily="49" charset="0"/>
              <a:cs typeface="Courier New" panose="02070309020205020404" pitchFamily="49" charset="0"/>
            </a:endParaRPr>
          </a:p>
          <a:p>
            <a:pPr lvl="1" algn="ctr"/>
            <a:r>
              <a:rPr lang="en-US" sz="1400" b="1" dirty="0">
                <a:solidFill>
                  <a:srgbClr val="000000"/>
                </a:solidFill>
                <a:latin typeface="Courier New" panose="02070309020205020404" pitchFamily="49" charset="0"/>
                <a:cs typeface="Courier New" panose="02070309020205020404" pitchFamily="49" charset="0"/>
              </a:rPr>
              <a:t>grep -</a:t>
            </a:r>
            <a:r>
              <a:rPr lang="en-US" sz="1400" b="1" dirty="0" err="1">
                <a:solidFill>
                  <a:srgbClr val="000000"/>
                </a:solidFill>
                <a:latin typeface="Courier New" panose="02070309020205020404" pitchFamily="49" charset="0"/>
                <a:cs typeface="Courier New" panose="02070309020205020404" pitchFamily="49" charset="0"/>
              </a:rPr>
              <a:t>Eo</a:t>
            </a:r>
            <a:r>
              <a:rPr lang="en-US" sz="1400" b="1" dirty="0">
                <a:solidFill>
                  <a:srgbClr val="000000"/>
                </a:solidFill>
                <a:latin typeface="Courier New" panose="02070309020205020404" pitchFamily="49" charset="0"/>
                <a:cs typeface="Courier New" panose="02070309020205020404" pitchFamily="49" charset="0"/>
              </a:rPr>
              <a:t> '" [0-9]{3} [0-9].+ "' access.log | grep -E '" 401 "'</a:t>
            </a:r>
            <a:endParaRPr lang="en-US" sz="1500" b="1" dirty="0">
              <a:solidFill>
                <a:srgbClr val="000000"/>
              </a:solidFill>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A46773DC-9C58-4A0B-9AB4-ECCDE2AE86CE}"/>
              </a:ext>
            </a:extLst>
          </p:cNvPr>
          <p:cNvPicPr>
            <a:picLocks noChangeAspect="1"/>
          </p:cNvPicPr>
          <p:nvPr/>
        </p:nvPicPr>
        <p:blipFill>
          <a:blip r:embed="rId2"/>
          <a:stretch>
            <a:fillRect/>
          </a:stretch>
        </p:blipFill>
        <p:spPr>
          <a:xfrm>
            <a:off x="149984" y="1718151"/>
            <a:ext cx="8839001" cy="1508935"/>
          </a:xfrm>
          <a:prstGeom prst="rect">
            <a:avLst/>
          </a:prstGeom>
        </p:spPr>
      </p:pic>
      <p:pic>
        <p:nvPicPr>
          <p:cNvPr id="3" name="Picture 2">
            <a:extLst>
              <a:ext uri="{FF2B5EF4-FFF2-40B4-BE49-F238E27FC236}">
                <a16:creationId xmlns:a16="http://schemas.microsoft.com/office/drawing/2014/main" id="{A1670CD0-4D05-41B6-B1D7-4416985E9FE1}"/>
              </a:ext>
            </a:extLst>
          </p:cNvPr>
          <p:cNvPicPr>
            <a:picLocks noChangeAspect="1"/>
          </p:cNvPicPr>
          <p:nvPr/>
        </p:nvPicPr>
        <p:blipFill rotWithShape="1">
          <a:blip r:embed="rId3"/>
          <a:srcRect t="990" b="-1"/>
          <a:stretch/>
        </p:blipFill>
        <p:spPr>
          <a:xfrm>
            <a:off x="146929" y="3751867"/>
            <a:ext cx="8842056" cy="2670109"/>
          </a:xfrm>
          <a:prstGeom prst="rect">
            <a:avLst/>
          </a:prstGeom>
        </p:spPr>
      </p:pic>
    </p:spTree>
    <p:extLst>
      <p:ext uri="{BB962C8B-B14F-4D97-AF65-F5344CB8AC3E}">
        <p14:creationId xmlns:p14="http://schemas.microsoft.com/office/powerpoint/2010/main" val="36724967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1"/>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HTTP Referrer</a:t>
            </a:r>
            <a:endParaRPr dirty="0">
              <a:latin typeface="Courier New" panose="02070309020205020404" pitchFamily="49" charset="0"/>
              <a:cs typeface="Courier New" panose="02070309020205020404" pitchFamily="49" charset="0"/>
            </a:endParaRPr>
          </a:p>
        </p:txBody>
      </p:sp>
      <p:sp>
        <p:nvSpPr>
          <p:cNvPr id="7" name="CustomShape 1">
            <a:extLst>
              <a:ext uri="{FF2B5EF4-FFF2-40B4-BE49-F238E27FC236}">
                <a16:creationId xmlns:a16="http://schemas.microsoft.com/office/drawing/2014/main" id="{D93EA206-ADD1-40EE-B3DA-26B0C5E878FC}"/>
              </a:ext>
            </a:extLst>
          </p:cNvPr>
          <p:cNvSpPr/>
          <p:nvPr/>
        </p:nvSpPr>
        <p:spPr>
          <a:xfrm>
            <a:off x="146930" y="746751"/>
            <a:ext cx="8850140" cy="4494552"/>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The HTTP referrer field contains the URL that the requester was on prior to coming to the current page</a:t>
            </a:r>
          </a:p>
          <a:p>
            <a:pPr marL="342900" indent="-342900">
              <a:buFont typeface="Wingdings" panose="05000000000000000000" pitchFamily="2" charset="2"/>
              <a:buChar char="Ø"/>
            </a:pPr>
            <a:endParaRPr lang="en-US" sz="16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Collecting HTTP Referrer information can provide insight to how a resource was obtained</a:t>
            </a:r>
          </a:p>
          <a:p>
            <a:pPr marL="342900" indent="-342900">
              <a:buFont typeface="Wingdings" panose="05000000000000000000" pitchFamily="2" charset="2"/>
              <a:buChar char="Ø"/>
            </a:pPr>
            <a:endParaRPr lang="en-US" sz="16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Reviewing a new access log and using our knowledge of the previous commands we can pull out HTTP referrer data:</a:t>
            </a:r>
          </a:p>
          <a:p>
            <a:endParaRPr lang="en-US" sz="1600" b="1" dirty="0">
              <a:solidFill>
                <a:srgbClr val="000000"/>
              </a:solidFill>
              <a:latin typeface="Courier New" panose="02070309020205020404" pitchFamily="49" charset="0"/>
              <a:cs typeface="Courier New" panose="02070309020205020404" pitchFamily="49" charset="0"/>
            </a:endParaRPr>
          </a:p>
          <a:p>
            <a:pPr algn="ctr"/>
            <a:r>
              <a:rPr lang="en-US" sz="1600" b="1" dirty="0">
                <a:solidFill>
                  <a:srgbClr val="000000"/>
                </a:solidFill>
                <a:latin typeface="Courier New" panose="02070309020205020404" pitchFamily="49" charset="0"/>
                <a:cs typeface="Courier New" panose="02070309020205020404" pitchFamily="49" charset="0"/>
              </a:rPr>
              <a:t>cut -d "\"" -f4 </a:t>
            </a:r>
            <a:r>
              <a:rPr lang="en-US" sz="1600" b="1" dirty="0" err="1">
                <a:solidFill>
                  <a:srgbClr val="000000"/>
                </a:solidFill>
                <a:latin typeface="Courier New" panose="02070309020205020404" pitchFamily="49" charset="0"/>
                <a:cs typeface="Courier New" panose="02070309020205020404" pitchFamily="49" charset="0"/>
              </a:rPr>
              <a:t>apache_logs</a:t>
            </a:r>
            <a:endParaRPr lang="en-US" sz="1600" b="1" dirty="0">
              <a:solidFill>
                <a:srgbClr val="000000"/>
              </a:solidFill>
              <a:latin typeface="Courier New" panose="02070309020205020404" pitchFamily="49" charset="0"/>
              <a:cs typeface="Courier New" panose="02070309020205020404" pitchFamily="49" charset="0"/>
            </a:endParaRPr>
          </a:p>
          <a:p>
            <a:pPr algn="ctr"/>
            <a:endParaRPr lang="en-US" sz="1600" b="1" dirty="0">
              <a:solidFill>
                <a:srgbClr val="000000"/>
              </a:solidFill>
              <a:latin typeface="Courier New" panose="02070309020205020404" pitchFamily="49" charset="0"/>
              <a:cs typeface="Courier New" panose="02070309020205020404" pitchFamily="49" charset="0"/>
            </a:endParaRPr>
          </a:p>
          <a:p>
            <a:pPr algn="ctr"/>
            <a:r>
              <a:rPr lang="en-US" sz="1600" b="1" dirty="0">
                <a:solidFill>
                  <a:srgbClr val="000000"/>
                </a:solidFill>
                <a:latin typeface="Courier New" panose="02070309020205020404" pitchFamily="49" charset="0"/>
                <a:cs typeface="Courier New" panose="02070309020205020404" pitchFamily="49" charset="0"/>
              </a:rPr>
              <a:t>cut -d "\"" -f4 </a:t>
            </a:r>
            <a:r>
              <a:rPr lang="en-US" sz="1600" b="1" dirty="0" err="1">
                <a:solidFill>
                  <a:srgbClr val="000000"/>
                </a:solidFill>
                <a:latin typeface="Courier New" panose="02070309020205020404" pitchFamily="49" charset="0"/>
                <a:cs typeface="Courier New" panose="02070309020205020404" pitchFamily="49" charset="0"/>
              </a:rPr>
              <a:t>apache_logs</a:t>
            </a:r>
            <a:r>
              <a:rPr lang="en-US" sz="1600" b="1" dirty="0">
                <a:solidFill>
                  <a:srgbClr val="000000"/>
                </a:solidFill>
                <a:latin typeface="Courier New" panose="02070309020205020404" pitchFamily="49" charset="0"/>
                <a:cs typeface="Courier New" panose="02070309020205020404" pitchFamily="49" charset="0"/>
              </a:rPr>
              <a:t> | sed '/-/d'</a:t>
            </a:r>
          </a:p>
          <a:p>
            <a:pPr algn="ctr"/>
            <a:endParaRPr lang="en-US" sz="1600" b="1" dirty="0">
              <a:solidFill>
                <a:srgbClr val="000000"/>
              </a:solidFill>
              <a:latin typeface="Courier New" panose="02070309020205020404" pitchFamily="49" charset="0"/>
              <a:cs typeface="Courier New" panose="02070309020205020404" pitchFamily="49" charset="0"/>
            </a:endParaRPr>
          </a:p>
          <a:p>
            <a:pPr algn="ctr"/>
            <a:r>
              <a:rPr lang="en-US" sz="1600" b="1" dirty="0">
                <a:solidFill>
                  <a:srgbClr val="000000"/>
                </a:solidFill>
                <a:latin typeface="Courier New" panose="02070309020205020404" pitchFamily="49" charset="0"/>
                <a:cs typeface="Courier New" panose="02070309020205020404" pitchFamily="49" charset="0"/>
              </a:rPr>
              <a:t>cut -d "\"" -f4 </a:t>
            </a:r>
            <a:r>
              <a:rPr lang="en-US" sz="1600" b="1" dirty="0" err="1">
                <a:solidFill>
                  <a:srgbClr val="000000"/>
                </a:solidFill>
                <a:latin typeface="Courier New" panose="02070309020205020404" pitchFamily="49" charset="0"/>
                <a:cs typeface="Courier New" panose="02070309020205020404" pitchFamily="49" charset="0"/>
              </a:rPr>
              <a:t>apache_logs</a:t>
            </a:r>
            <a:r>
              <a:rPr lang="en-US" sz="1600" b="1" dirty="0">
                <a:solidFill>
                  <a:srgbClr val="000000"/>
                </a:solidFill>
                <a:latin typeface="Courier New" panose="02070309020205020404" pitchFamily="49" charset="0"/>
                <a:cs typeface="Courier New" panose="02070309020205020404" pitchFamily="49" charset="0"/>
              </a:rPr>
              <a:t> | sed '/-/d' | sort | uniq -c | sort –n</a:t>
            </a:r>
          </a:p>
          <a:p>
            <a:pPr algn="ctr"/>
            <a:endParaRPr lang="en-US" sz="1600" b="1" dirty="0">
              <a:solidFill>
                <a:srgbClr val="000000"/>
              </a:solidFill>
              <a:latin typeface="Courier New" panose="02070309020205020404" pitchFamily="49" charset="0"/>
              <a:cs typeface="Courier New" panose="02070309020205020404" pitchFamily="49" charset="0"/>
            </a:endParaRPr>
          </a:p>
          <a:p>
            <a:pPr algn="ctr"/>
            <a:r>
              <a:rPr lang="en-US" sz="1600" b="1" dirty="0">
                <a:solidFill>
                  <a:srgbClr val="000000"/>
                </a:solidFill>
                <a:latin typeface="Courier New" panose="02070309020205020404" pitchFamily="49" charset="0"/>
                <a:cs typeface="Courier New" panose="02070309020205020404" pitchFamily="49" charset="0"/>
              </a:rPr>
              <a:t>cut -d "\"" -f4 </a:t>
            </a:r>
            <a:r>
              <a:rPr lang="en-US" sz="1600" b="1" dirty="0" err="1">
                <a:solidFill>
                  <a:srgbClr val="000000"/>
                </a:solidFill>
                <a:latin typeface="Courier New" panose="02070309020205020404" pitchFamily="49" charset="0"/>
                <a:cs typeface="Courier New" panose="02070309020205020404" pitchFamily="49" charset="0"/>
              </a:rPr>
              <a:t>apache_logs</a:t>
            </a:r>
            <a:r>
              <a:rPr lang="en-US" sz="1600" b="1" dirty="0">
                <a:solidFill>
                  <a:srgbClr val="000000"/>
                </a:solidFill>
                <a:latin typeface="Courier New" panose="02070309020205020404" pitchFamily="49" charset="0"/>
                <a:cs typeface="Courier New" panose="02070309020205020404" pitchFamily="49" charset="0"/>
              </a:rPr>
              <a:t> | sed '/-/d' | sort | uniq -c | sort -n | sed -e 's/^[ \t]*//' | cut -d " " -f2</a:t>
            </a:r>
          </a:p>
        </p:txBody>
      </p:sp>
    </p:spTree>
    <p:extLst>
      <p:ext uri="{BB962C8B-B14F-4D97-AF65-F5344CB8AC3E}">
        <p14:creationId xmlns:p14="http://schemas.microsoft.com/office/powerpoint/2010/main" val="32471546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302450" y="766130"/>
            <a:ext cx="8653320" cy="3457077"/>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There are currently 280+ Linux distributions in use</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Each Linux distribution combines different software, projects, and libraries</a:t>
            </a: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Pre-compiled and tested software packages known as repositories</a:t>
            </a: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A typical Linux distribution comprises a Linux kernel, GNU tools and libraries, a package management system</a:t>
            </a:r>
          </a:p>
        </p:txBody>
      </p:sp>
      <p:sp>
        <p:nvSpPr>
          <p:cNvPr id="252" name="CustomShape 2"/>
          <p:cNvSpPr/>
          <p:nvPr/>
        </p:nvSpPr>
        <p:spPr>
          <a:xfrm>
            <a:off x="2078460" y="0"/>
            <a:ext cx="5289840"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Linux Distributions</a:t>
            </a:r>
            <a:endParaRPr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2031759" y="4157221"/>
            <a:ext cx="5080483" cy="2591046"/>
          </a:xfrm>
          <a:prstGeom prst="rect">
            <a:avLst/>
          </a:prstGeom>
        </p:spPr>
      </p:pic>
    </p:spTree>
    <p:extLst>
      <p:ext uri="{BB962C8B-B14F-4D97-AF65-F5344CB8AC3E}">
        <p14:creationId xmlns:p14="http://schemas.microsoft.com/office/powerpoint/2010/main" val="414722371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1"/>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HTTP User-Agent</a:t>
            </a:r>
            <a:endParaRPr lang="en-US" sz="2800" dirty="0">
              <a:latin typeface="Courier New" panose="02070309020205020404" pitchFamily="49" charset="0"/>
              <a:cs typeface="Courier New" panose="02070309020205020404" pitchFamily="49" charset="0"/>
            </a:endParaRPr>
          </a:p>
        </p:txBody>
      </p:sp>
      <p:sp>
        <p:nvSpPr>
          <p:cNvPr id="7" name="CustomShape 1">
            <a:extLst>
              <a:ext uri="{FF2B5EF4-FFF2-40B4-BE49-F238E27FC236}">
                <a16:creationId xmlns:a16="http://schemas.microsoft.com/office/drawing/2014/main" id="{D93EA206-ADD1-40EE-B3DA-26B0C5E878FC}"/>
              </a:ext>
            </a:extLst>
          </p:cNvPr>
          <p:cNvSpPr/>
          <p:nvPr/>
        </p:nvSpPr>
        <p:spPr>
          <a:xfrm>
            <a:off x="146930" y="746751"/>
            <a:ext cx="8850140" cy="3052252"/>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The User-Agent string indicates the application software used to send requests</a:t>
            </a:r>
          </a:p>
          <a:p>
            <a:pPr marL="342900" indent="-342900">
              <a:buFont typeface="Wingdings" panose="05000000000000000000" pitchFamily="2" charset="2"/>
              <a:buChar char="Ø"/>
            </a:pPr>
            <a:endParaRPr lang="en-US" sz="16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During a Linux web server forensics analysis, we can analyze User-Agents to see if they have been manipulated or if malware has been reused during an attack</a:t>
            </a:r>
          </a:p>
          <a:p>
            <a:pPr marL="342900" indent="-342900">
              <a:buFont typeface="Wingdings" panose="05000000000000000000" pitchFamily="2" charset="2"/>
              <a:buChar char="Ø"/>
            </a:pPr>
            <a:endParaRPr lang="en-US" sz="16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Using the same process as before:</a:t>
            </a:r>
          </a:p>
          <a:p>
            <a:endParaRPr lang="en-US" sz="1600" b="1" dirty="0">
              <a:solidFill>
                <a:srgbClr val="000000"/>
              </a:solidFill>
              <a:latin typeface="Courier New" panose="02070309020205020404" pitchFamily="49" charset="0"/>
              <a:cs typeface="Courier New" panose="02070309020205020404" pitchFamily="49" charset="0"/>
            </a:endParaRPr>
          </a:p>
          <a:p>
            <a:pPr algn="ctr"/>
            <a:r>
              <a:rPr lang="en-US" sz="1600" b="1" dirty="0">
                <a:solidFill>
                  <a:srgbClr val="000000"/>
                </a:solidFill>
                <a:latin typeface="Courier New" panose="02070309020205020404" pitchFamily="49" charset="0"/>
                <a:cs typeface="Courier New" panose="02070309020205020404" pitchFamily="49" charset="0"/>
              </a:rPr>
              <a:t>cut -d "\"" -f6 access.log</a:t>
            </a:r>
          </a:p>
          <a:p>
            <a:pPr algn="ctr"/>
            <a:endParaRPr lang="en-US" sz="1600" b="1" dirty="0">
              <a:solidFill>
                <a:srgbClr val="000000"/>
              </a:solidFill>
              <a:latin typeface="Courier New" panose="02070309020205020404" pitchFamily="49" charset="0"/>
              <a:cs typeface="Courier New" panose="02070309020205020404" pitchFamily="49" charset="0"/>
            </a:endParaRPr>
          </a:p>
          <a:p>
            <a:pPr algn="ctr"/>
            <a:r>
              <a:rPr lang="en-US" sz="1600" b="1" dirty="0">
                <a:solidFill>
                  <a:srgbClr val="000000"/>
                </a:solidFill>
                <a:latin typeface="Courier New" panose="02070309020205020404" pitchFamily="49" charset="0"/>
                <a:cs typeface="Courier New" panose="02070309020205020404" pitchFamily="49" charset="0"/>
              </a:rPr>
              <a:t>cut -d "\"" -f6 access.log | sort | uniq -c | sort –n</a:t>
            </a:r>
          </a:p>
        </p:txBody>
      </p:sp>
    </p:spTree>
    <p:extLst>
      <p:ext uri="{BB962C8B-B14F-4D97-AF65-F5344CB8AC3E}">
        <p14:creationId xmlns:p14="http://schemas.microsoft.com/office/powerpoint/2010/main" val="25184610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1"/>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User-Agent Search Next Steps</a:t>
            </a:r>
            <a:endParaRPr lang="en-US" sz="2800"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2CB59124-6F4C-4F6A-A4EB-68DA6EA4AC74}"/>
              </a:ext>
            </a:extLst>
          </p:cNvPr>
          <p:cNvPicPr>
            <a:picLocks noChangeAspect="1"/>
          </p:cNvPicPr>
          <p:nvPr/>
        </p:nvPicPr>
        <p:blipFill>
          <a:blip r:embed="rId2"/>
          <a:stretch>
            <a:fillRect/>
          </a:stretch>
        </p:blipFill>
        <p:spPr>
          <a:xfrm>
            <a:off x="1503383" y="678729"/>
            <a:ext cx="6137235" cy="5967167"/>
          </a:xfrm>
          <a:prstGeom prst="rect">
            <a:avLst/>
          </a:prstGeom>
          <a:ln>
            <a:solidFill>
              <a:schemeClr val="tx1"/>
            </a:solidFill>
          </a:ln>
        </p:spPr>
      </p:pic>
    </p:spTree>
    <p:extLst>
      <p:ext uri="{BB962C8B-B14F-4D97-AF65-F5344CB8AC3E}">
        <p14:creationId xmlns:p14="http://schemas.microsoft.com/office/powerpoint/2010/main" val="197438471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6DEDA4CE-4635-4D33-B1B6-74752AE7865E}"/>
              </a:ext>
            </a:extLst>
          </p:cNvPr>
          <p:cNvSpPr/>
          <p:nvPr/>
        </p:nvSpPr>
        <p:spPr>
          <a:xfrm>
            <a:off x="373538" y="75415"/>
            <a:ext cx="8396925" cy="518474"/>
          </a:xfrm>
          <a:prstGeom prst="rect">
            <a:avLst/>
          </a:prstGeom>
          <a:noFill/>
          <a:ln>
            <a:noFill/>
          </a:ln>
        </p:spPr>
        <p:txBody>
          <a:bodyPr lIns="90000" tIns="45000" rIns="90000" bIns="45000" anchor="ctr"/>
          <a:lstStyle/>
          <a:p>
            <a:pPr algn="ctr">
              <a:lnSpc>
                <a:spcPct val="100000"/>
              </a:lnSpc>
            </a:pPr>
            <a:r>
              <a:rPr lang="en-US" sz="2500" b="1" dirty="0">
                <a:latin typeface="Courier New" panose="02070309020205020404" pitchFamily="49" charset="0"/>
                <a:cs typeface="Courier New" panose="02070309020205020404" pitchFamily="49" charset="0"/>
              </a:rPr>
              <a:t>Regular Expression Homework</a:t>
            </a:r>
            <a:endParaRPr sz="2500" dirty="0">
              <a:latin typeface="Courier New" panose="02070309020205020404" pitchFamily="49" charset="0"/>
              <a:cs typeface="Courier New" panose="02070309020205020404" pitchFamily="49" charset="0"/>
            </a:endParaRPr>
          </a:p>
        </p:txBody>
      </p:sp>
      <p:sp>
        <p:nvSpPr>
          <p:cNvPr id="7" name="Content Placeholder 14">
            <a:extLst>
              <a:ext uri="{FF2B5EF4-FFF2-40B4-BE49-F238E27FC236}">
                <a16:creationId xmlns:a16="http://schemas.microsoft.com/office/drawing/2014/main" id="{89A246D7-FB77-42F9-B4A8-4F18C5B784E6}"/>
              </a:ext>
            </a:extLst>
          </p:cNvPr>
          <p:cNvSpPr>
            <a:spLocks noGrp="1"/>
          </p:cNvSpPr>
          <p:nvPr>
            <p:ph idx="1"/>
          </p:nvPr>
        </p:nvSpPr>
        <p:spPr>
          <a:xfrm>
            <a:off x="228600" y="716437"/>
            <a:ext cx="8686799" cy="2969443"/>
          </a:xfrm>
        </p:spPr>
        <p:txBody>
          <a:bodyPr/>
          <a:lstStyle/>
          <a:p>
            <a:pPr>
              <a:buFont typeface="Wingdings" panose="05000000000000000000" pitchFamily="2" charset="2"/>
              <a:buChar char="Ø"/>
            </a:pPr>
            <a:r>
              <a:rPr lang="en-US" sz="2000" b="1" dirty="0">
                <a:latin typeface="Courier New" panose="02070309020205020404" pitchFamily="49" charset="0"/>
              </a:rPr>
              <a:t>Write a small report with a regular expression for each of the following artifacts and explain how each part of the regular expression works:</a:t>
            </a:r>
          </a:p>
          <a:p>
            <a:pPr lvl="1">
              <a:buFont typeface="Wingdings" panose="05000000000000000000" pitchFamily="2" charset="2"/>
              <a:buChar char="ü"/>
            </a:pPr>
            <a:r>
              <a:rPr lang="en-US" sz="2000" b="1" dirty="0">
                <a:latin typeface="Courier New" panose="02070309020205020404" pitchFamily="49" charset="0"/>
              </a:rPr>
              <a:t>SSH Public Keys</a:t>
            </a:r>
          </a:p>
          <a:p>
            <a:pPr lvl="1">
              <a:buFont typeface="Wingdings" panose="05000000000000000000" pitchFamily="2" charset="2"/>
              <a:buChar char="ü"/>
            </a:pPr>
            <a:r>
              <a:rPr lang="en-US" sz="2000" b="1" dirty="0">
                <a:latin typeface="Courier New" panose="02070309020205020404" pitchFamily="49" charset="0"/>
              </a:rPr>
              <a:t>LANMAN Hash</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SSH Private Keys</a:t>
            </a:r>
          </a:p>
          <a:p>
            <a:pPr lvl="1">
              <a:buFont typeface="Wingdings" panose="05000000000000000000" pitchFamily="2" charset="2"/>
              <a:buChar char="ü"/>
            </a:pPr>
            <a:r>
              <a:rPr lang="en-US" sz="2000" b="1" dirty="0">
                <a:latin typeface="Courier New" panose="02070309020205020404" pitchFamily="49" charset="0"/>
              </a:rPr>
              <a:t>SHA-512 Hash</a:t>
            </a:r>
            <a:endParaRPr lang="en-US" sz="2000" b="1" dirty="0">
              <a:latin typeface="Courier New" panose="02070309020205020404" pitchFamily="49" charset="0"/>
              <a:cs typeface="Courier New" panose="02070309020205020404" pitchFamily="49" charset="0"/>
            </a:endParaRPr>
          </a:p>
          <a:p>
            <a:pPr>
              <a:buFont typeface="Wingdings" panose="05000000000000000000" pitchFamily="2" charset="2"/>
              <a:buChar char="ü"/>
            </a:pPr>
            <a:r>
              <a:rPr lang="en-US" sz="2000" b="1" dirty="0">
                <a:latin typeface="Courier New" panose="02070309020205020404" pitchFamily="49" charset="0"/>
              </a:rPr>
              <a:t>Check your result against regex101 and submit your results by 10 April</a:t>
            </a:r>
            <a:endParaRPr lang="en-US" sz="2000" b="1"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76D752E0-DF27-4232-9F43-C7B474750E36}"/>
              </a:ext>
            </a:extLst>
          </p:cNvPr>
          <p:cNvPicPr>
            <a:picLocks noChangeAspect="1"/>
          </p:cNvPicPr>
          <p:nvPr/>
        </p:nvPicPr>
        <p:blipFill rotWithShape="1">
          <a:blip r:embed="rId3"/>
          <a:srcRect b="40417"/>
          <a:stretch/>
        </p:blipFill>
        <p:spPr>
          <a:xfrm>
            <a:off x="1838324" y="4247071"/>
            <a:ext cx="5467350" cy="2417681"/>
          </a:xfrm>
          <a:prstGeom prst="rect">
            <a:avLst/>
          </a:prstGeom>
          <a:ln>
            <a:solidFill>
              <a:schemeClr val="tx1"/>
            </a:solidFill>
          </a:ln>
        </p:spPr>
      </p:pic>
    </p:spTree>
    <p:extLst>
      <p:ext uri="{BB962C8B-B14F-4D97-AF65-F5344CB8AC3E}">
        <p14:creationId xmlns:p14="http://schemas.microsoft.com/office/powerpoint/2010/main" val="20310008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6DEDA4CE-4635-4D33-B1B6-74752AE7865E}"/>
              </a:ext>
            </a:extLst>
          </p:cNvPr>
          <p:cNvSpPr/>
          <p:nvPr/>
        </p:nvSpPr>
        <p:spPr>
          <a:xfrm>
            <a:off x="373538" y="75415"/>
            <a:ext cx="8396925" cy="518474"/>
          </a:xfrm>
          <a:prstGeom prst="rect">
            <a:avLst/>
          </a:prstGeom>
          <a:noFill/>
          <a:ln>
            <a:noFill/>
          </a:ln>
        </p:spPr>
        <p:txBody>
          <a:bodyPr lIns="90000" tIns="45000" rIns="90000" bIns="45000" anchor="ctr"/>
          <a:lstStyle/>
          <a:p>
            <a:pPr algn="ctr">
              <a:lnSpc>
                <a:spcPct val="100000"/>
              </a:lnSpc>
            </a:pPr>
            <a:r>
              <a:rPr lang="en-US" sz="2500" b="1" dirty="0">
                <a:latin typeface="Courier New" panose="02070309020205020404" pitchFamily="49" charset="0"/>
                <a:cs typeface="Courier New" panose="02070309020205020404" pitchFamily="49" charset="0"/>
              </a:rPr>
              <a:t>Homework Example</a:t>
            </a:r>
            <a:endParaRPr sz="2500" dirty="0">
              <a:latin typeface="Courier New" panose="02070309020205020404" pitchFamily="49" charset="0"/>
              <a:cs typeface="Courier New" panose="02070309020205020404" pitchFamily="49" charset="0"/>
            </a:endParaRPr>
          </a:p>
        </p:txBody>
      </p:sp>
      <p:sp>
        <p:nvSpPr>
          <p:cNvPr id="7" name="Content Placeholder 14">
            <a:extLst>
              <a:ext uri="{FF2B5EF4-FFF2-40B4-BE49-F238E27FC236}">
                <a16:creationId xmlns:a16="http://schemas.microsoft.com/office/drawing/2014/main" id="{89A246D7-FB77-42F9-B4A8-4F18C5B784E6}"/>
              </a:ext>
            </a:extLst>
          </p:cNvPr>
          <p:cNvSpPr>
            <a:spLocks noGrp="1"/>
          </p:cNvSpPr>
          <p:nvPr>
            <p:ph idx="1"/>
          </p:nvPr>
        </p:nvSpPr>
        <p:spPr>
          <a:xfrm>
            <a:off x="228600" y="716437"/>
            <a:ext cx="8686799" cy="3337089"/>
          </a:xfrm>
        </p:spPr>
        <p:txBody>
          <a:bodyPr/>
          <a:lstStyle/>
          <a:p>
            <a:pPr>
              <a:buFont typeface="Wingdings" panose="05000000000000000000" pitchFamily="2" charset="2"/>
              <a:buChar char="Ø"/>
            </a:pPr>
            <a:r>
              <a:rPr lang="en-US" sz="1600" b="1" dirty="0">
                <a:latin typeface="Courier New" panose="02070309020205020404" pitchFamily="49" charset="0"/>
              </a:rPr>
              <a:t>The following regular expression is for detection of an email address in a particular directory of a Linux system:</a:t>
            </a:r>
          </a:p>
          <a:p>
            <a:pPr marL="0" indent="0" algn="ctr">
              <a:buNone/>
            </a:pPr>
            <a:r>
              <a:rPr lang="en-US" sz="1460" b="1" dirty="0">
                <a:latin typeface="Courier New" panose="02070309020205020404" pitchFamily="49" charset="0"/>
              </a:rPr>
              <a:t>grep -Eri '[A-Za-z0-9._%+-]+@[A-Za-z0-9.-]+\.(</a:t>
            </a:r>
            <a:r>
              <a:rPr lang="en-US" sz="1460" b="1" dirty="0" err="1">
                <a:latin typeface="Courier New" panose="02070309020205020404" pitchFamily="49" charset="0"/>
              </a:rPr>
              <a:t>com|org|net|mil|gov|edu</a:t>
            </a:r>
            <a:r>
              <a:rPr lang="en-US" sz="1460" b="1" dirty="0">
                <a:latin typeface="Courier New" panose="02070309020205020404" pitchFamily="49" charset="0"/>
              </a:rPr>
              <a:t>)' /home</a:t>
            </a:r>
          </a:p>
          <a:p>
            <a:pPr>
              <a:buFont typeface="Wingdings" panose="05000000000000000000" pitchFamily="2" charset="2"/>
              <a:buChar char="Ø"/>
            </a:pPr>
            <a:r>
              <a:rPr lang="en-US" sz="1600" b="1" dirty="0">
                <a:latin typeface="Courier New" panose="02070309020205020404" pitchFamily="49" charset="0"/>
              </a:rPr>
              <a:t>This regular expression can be read as follows:</a:t>
            </a:r>
          </a:p>
          <a:p>
            <a:pPr lvl="1">
              <a:buFont typeface="Wingdings" panose="05000000000000000000" pitchFamily="2" charset="2"/>
              <a:buChar char="ü"/>
            </a:pPr>
            <a:r>
              <a:rPr lang="en-US" sz="1600" b="1" dirty="0">
                <a:latin typeface="Courier New" panose="02070309020205020404" pitchFamily="49" charset="0"/>
              </a:rPr>
              <a:t>A general regular expression that is case insensitive and recursively searches the home directory for a string that has at least 1 printable character before the “@” symbol followed immediately by at least 1 printable character, followed by a “.” and the high level domain</a:t>
            </a:r>
          </a:p>
          <a:p>
            <a:pPr>
              <a:buFont typeface="Wingdings" panose="05000000000000000000" pitchFamily="2" charset="2"/>
              <a:buChar char="ü"/>
            </a:pPr>
            <a:r>
              <a:rPr lang="en-US" sz="1600" b="1" dirty="0">
                <a:latin typeface="Courier New" panose="02070309020205020404" pitchFamily="49" charset="0"/>
              </a:rPr>
              <a:t>As can be seen from regex101 the regular expression correctly matches on the first three examples since it meets the requirements above but fails on the last two since the wrong high level domain was used on one and an incorrect character was used on the other</a:t>
            </a:r>
          </a:p>
        </p:txBody>
      </p:sp>
      <p:pic>
        <p:nvPicPr>
          <p:cNvPr id="3" name="Picture 2">
            <a:extLst>
              <a:ext uri="{FF2B5EF4-FFF2-40B4-BE49-F238E27FC236}">
                <a16:creationId xmlns:a16="http://schemas.microsoft.com/office/drawing/2014/main" id="{9EB8F09F-7ACB-4056-A58A-41E59DED1492}"/>
              </a:ext>
            </a:extLst>
          </p:cNvPr>
          <p:cNvPicPr>
            <a:picLocks noChangeAspect="1"/>
          </p:cNvPicPr>
          <p:nvPr/>
        </p:nvPicPr>
        <p:blipFill>
          <a:blip r:embed="rId3"/>
          <a:stretch>
            <a:fillRect/>
          </a:stretch>
        </p:blipFill>
        <p:spPr>
          <a:xfrm>
            <a:off x="729707" y="4176074"/>
            <a:ext cx="7684584" cy="2429808"/>
          </a:xfrm>
          <a:prstGeom prst="rect">
            <a:avLst/>
          </a:prstGeom>
          <a:ln>
            <a:solidFill>
              <a:schemeClr val="tx1"/>
            </a:solidFill>
          </a:ln>
        </p:spPr>
      </p:pic>
    </p:spTree>
    <p:extLst>
      <p:ext uri="{BB962C8B-B14F-4D97-AF65-F5344CB8AC3E}">
        <p14:creationId xmlns:p14="http://schemas.microsoft.com/office/powerpoint/2010/main" val="24005983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1"/>
            <a:ext cx="8140148" cy="42069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References</a:t>
            </a:r>
            <a:endParaRPr dirty="0">
              <a:latin typeface="Courier New" panose="02070309020205020404" pitchFamily="49" charset="0"/>
              <a:cs typeface="Courier New" panose="02070309020205020404" pitchFamily="49" charset="0"/>
            </a:endParaRPr>
          </a:p>
        </p:txBody>
      </p:sp>
      <p:sp>
        <p:nvSpPr>
          <p:cNvPr id="7" name="CustomShape 1">
            <a:extLst>
              <a:ext uri="{FF2B5EF4-FFF2-40B4-BE49-F238E27FC236}">
                <a16:creationId xmlns:a16="http://schemas.microsoft.com/office/drawing/2014/main" id="{3C449E0E-CE6A-4774-8711-0F9A465CC9AF}"/>
              </a:ext>
            </a:extLst>
          </p:cNvPr>
          <p:cNvSpPr/>
          <p:nvPr/>
        </p:nvSpPr>
        <p:spPr>
          <a:xfrm>
            <a:off x="95896" y="650449"/>
            <a:ext cx="8982115" cy="5976594"/>
          </a:xfrm>
          <a:prstGeom prst="rect">
            <a:avLst/>
          </a:prstGeom>
          <a:noFill/>
          <a:ln>
            <a:noFill/>
          </a:ln>
        </p:spPr>
        <p:txBody>
          <a:bodyPr lIns="90000" tIns="45000" rIns="90000" bIns="45000"/>
          <a:lstStyle/>
          <a:p>
            <a:pPr marL="342900" indent="-342900">
              <a:buFont typeface="Wingdings" panose="05000000000000000000" pitchFamily="2" charset="2"/>
              <a:buChar char="Ø"/>
            </a:pPr>
            <a:r>
              <a:rPr lang="en-US" sz="1280" b="1" dirty="0">
                <a:solidFill>
                  <a:srgbClr val="000000"/>
                </a:solidFill>
                <a:latin typeface="Courier New" panose="02070309020205020404" pitchFamily="49" charset="0"/>
                <a:cs typeface="Courier New" panose="02070309020205020404" pitchFamily="49" charset="0"/>
              </a:rPr>
              <a:t>Unix History</a:t>
            </a:r>
          </a:p>
          <a:p>
            <a:pPr marL="800100" lvl="1" indent="-342900">
              <a:buFont typeface="Wingdings" panose="05000000000000000000" pitchFamily="2" charset="2"/>
              <a:buChar char="ü"/>
            </a:pPr>
            <a:r>
              <a:rPr lang="en-US" sz="1280" b="1" dirty="0">
                <a:solidFill>
                  <a:srgbClr val="000000"/>
                </a:solidFill>
                <a:latin typeface="Courier New" panose="02070309020205020404" pitchFamily="49" charset="0"/>
                <a:cs typeface="Courier New" panose="02070309020205020404" pitchFamily="49" charset="0"/>
              </a:rPr>
              <a:t>https://www.slideshare.net/15koolneha/ext-filesystem4</a:t>
            </a:r>
          </a:p>
          <a:p>
            <a:endParaRPr lang="en-US" sz="128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280" b="1" dirty="0">
                <a:solidFill>
                  <a:srgbClr val="000000"/>
                </a:solidFill>
                <a:latin typeface="Courier New" panose="02070309020205020404" pitchFamily="49" charset="0"/>
                <a:cs typeface="Courier New" panose="02070309020205020404" pitchFamily="49" charset="0"/>
              </a:rPr>
              <a:t>File System Forensic Analysis, Carrier, 2005</a:t>
            </a:r>
          </a:p>
          <a:p>
            <a:pPr marL="800100" lvl="1" indent="-342900">
              <a:buFont typeface="Wingdings" panose="05000000000000000000" pitchFamily="2" charset="2"/>
              <a:buChar char="ü"/>
            </a:pPr>
            <a:r>
              <a:rPr lang="en-US" sz="1280" b="1" dirty="0">
                <a:solidFill>
                  <a:srgbClr val="000000"/>
                </a:solidFill>
                <a:latin typeface="Courier New" panose="02070309020205020404" pitchFamily="49" charset="0"/>
                <a:cs typeface="Courier New" panose="02070309020205020404" pitchFamily="49" charset="0"/>
              </a:rPr>
              <a:t>Chapter 14 &amp; 15</a:t>
            </a:r>
          </a:p>
          <a:p>
            <a:endParaRPr lang="en-US" sz="128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280" b="1" dirty="0">
                <a:solidFill>
                  <a:srgbClr val="000000"/>
                </a:solidFill>
                <a:latin typeface="Courier New" panose="02070309020205020404" pitchFamily="49" charset="0"/>
                <a:cs typeface="Courier New" panose="02070309020205020404" pitchFamily="49" charset="0"/>
              </a:rPr>
              <a:t>ext File System History and Directory Structure</a:t>
            </a:r>
          </a:p>
          <a:p>
            <a:pPr marL="800100" lvl="1" indent="-342900">
              <a:buFont typeface="Wingdings" panose="05000000000000000000" pitchFamily="2" charset="2"/>
              <a:buChar char="ü"/>
            </a:pPr>
            <a:r>
              <a:rPr lang="en-US" sz="1280" b="1" dirty="0">
                <a:solidFill>
                  <a:srgbClr val="000000"/>
                </a:solidFill>
                <a:latin typeface="Courier New" panose="02070309020205020404" pitchFamily="49" charset="0"/>
                <a:cs typeface="Courier New" panose="02070309020205020404" pitchFamily="49" charset="0"/>
              </a:rPr>
              <a:t>https://www.slideshare.net/15koolneha/ext-filesystem4</a:t>
            </a:r>
          </a:p>
          <a:p>
            <a:pPr marL="800100" lvl="1" indent="-342900">
              <a:buFont typeface="Wingdings" panose="05000000000000000000" pitchFamily="2" charset="2"/>
              <a:buChar char="ü"/>
            </a:pPr>
            <a:r>
              <a:rPr lang="en-US" sz="1200" b="1" dirty="0">
                <a:solidFill>
                  <a:srgbClr val="000000"/>
                </a:solidFill>
                <a:latin typeface="Courier New" panose="02070309020205020404" pitchFamily="49" charset="0"/>
                <a:cs typeface="Courier New" panose="02070309020205020404" pitchFamily="49" charset="0"/>
              </a:rPr>
              <a:t>https://www.tecmint.com/linux-directory-structure-and-important-files-paths-explained</a:t>
            </a:r>
          </a:p>
          <a:p>
            <a:pPr lvl="1"/>
            <a:endParaRPr lang="en-US" sz="1280"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sz="1280" b="1" dirty="0">
                <a:solidFill>
                  <a:srgbClr val="000000"/>
                </a:solidFill>
                <a:latin typeface="Courier New" panose="02070309020205020404" pitchFamily="49" charset="0"/>
                <a:cs typeface="Courier New" panose="02070309020205020404" pitchFamily="49" charset="0"/>
              </a:rPr>
              <a:t>Linux Environment Variables</a:t>
            </a:r>
          </a:p>
          <a:p>
            <a:pPr marL="742950" lvl="1" indent="-285750">
              <a:buFont typeface="Wingdings" panose="05000000000000000000" pitchFamily="2" charset="2"/>
              <a:buChar char="ü"/>
            </a:pPr>
            <a:r>
              <a:rPr lang="en-US" sz="1280" b="1" dirty="0">
                <a:solidFill>
                  <a:srgbClr val="000000"/>
                </a:solidFill>
                <a:latin typeface="Courier New" panose="02070309020205020404" pitchFamily="49" charset="0"/>
                <a:cs typeface="Courier New" panose="02070309020205020404" pitchFamily="49" charset="0"/>
              </a:rPr>
              <a:t>https://www.cyberciti.biz/faq/linux-list-all-environment-variables-env-command</a:t>
            </a:r>
          </a:p>
          <a:p>
            <a:pPr marL="285750" indent="-285750">
              <a:buFont typeface="Wingdings" panose="05000000000000000000" pitchFamily="2" charset="2"/>
              <a:buChar char="Ø"/>
            </a:pPr>
            <a:endParaRPr lang="en-US" sz="1280"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sz="1280" b="1" dirty="0">
                <a:solidFill>
                  <a:srgbClr val="000000"/>
                </a:solidFill>
                <a:latin typeface="Courier New" panose="02070309020205020404" pitchFamily="49" charset="0"/>
                <a:cs typeface="Courier New" panose="02070309020205020404" pitchFamily="49" charset="0"/>
              </a:rPr>
              <a:t>Linux Distributions</a:t>
            </a:r>
          </a:p>
          <a:p>
            <a:pPr marL="742950" lvl="1" indent="-285750">
              <a:buFont typeface="Wingdings" panose="05000000000000000000" pitchFamily="2" charset="2"/>
              <a:buChar char="ü"/>
            </a:pPr>
            <a:r>
              <a:rPr lang="en-US" sz="1280" b="1" dirty="0">
                <a:solidFill>
                  <a:srgbClr val="000000"/>
                </a:solidFill>
                <a:latin typeface="Courier New" panose="02070309020205020404" pitchFamily="49" charset="0"/>
                <a:cs typeface="Courier New" panose="02070309020205020404" pitchFamily="49" charset="0"/>
              </a:rPr>
              <a:t>https://upload.wikimedia.org/wikipedia/commons/1/1b/Linux_Distribution_Timeline.svg</a:t>
            </a:r>
          </a:p>
          <a:p>
            <a:endParaRPr lang="en-US" sz="1280"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sz="1280" b="1" dirty="0">
                <a:solidFill>
                  <a:srgbClr val="000000"/>
                </a:solidFill>
                <a:latin typeface="Courier New" panose="02070309020205020404" pitchFamily="49" charset="0"/>
                <a:cs typeface="Courier New" panose="02070309020205020404" pitchFamily="49" charset="0"/>
              </a:rPr>
              <a:t>Regular Expressions</a:t>
            </a:r>
          </a:p>
          <a:p>
            <a:pPr marL="742950" lvl="1" indent="-285750">
              <a:buFont typeface="Wingdings" panose="05000000000000000000" pitchFamily="2" charset="2"/>
              <a:buChar char="ü"/>
            </a:pPr>
            <a:r>
              <a:rPr lang="en-US" sz="1280" b="1" dirty="0">
                <a:solidFill>
                  <a:srgbClr val="000000"/>
                </a:solidFill>
                <a:latin typeface="Courier New" panose="02070309020205020404" pitchFamily="49" charset="0"/>
                <a:cs typeface="Courier New" panose="02070309020205020404" pitchFamily="49" charset="0"/>
              </a:rPr>
              <a:t>http://e-texteditor.com</a:t>
            </a:r>
          </a:p>
          <a:p>
            <a:pPr marL="742950" lvl="1" indent="-285750">
              <a:buFont typeface="Wingdings" panose="05000000000000000000" pitchFamily="2" charset="2"/>
              <a:buChar char="ü"/>
            </a:pPr>
            <a:r>
              <a:rPr lang="en-US" sz="1280" b="1" dirty="0">
                <a:solidFill>
                  <a:srgbClr val="000000"/>
                </a:solidFill>
                <a:latin typeface="Courier New" panose="02070309020205020404" pitchFamily="49" charset="0"/>
                <a:cs typeface="Courier New" panose="02070309020205020404" pitchFamily="49" charset="0"/>
              </a:rPr>
              <a:t>https://www.sans.org/reading-room/whitepapers/forensics/paper/33929</a:t>
            </a:r>
          </a:p>
          <a:p>
            <a:pPr marL="742950" lvl="1" indent="-285750">
              <a:buFont typeface="Wingdings" panose="05000000000000000000" pitchFamily="2" charset="2"/>
              <a:buChar char="ü"/>
            </a:pPr>
            <a:r>
              <a:rPr lang="en-US" sz="1280" b="1" dirty="0">
                <a:solidFill>
                  <a:srgbClr val="000000"/>
                </a:solidFill>
                <a:latin typeface="Courier New" panose="02070309020205020404" pitchFamily="49" charset="0"/>
                <a:cs typeface="Courier New" panose="02070309020205020404" pitchFamily="49" charset="0"/>
              </a:rPr>
              <a:t>http://www.cbs.dtu.dk/courses/27610/regular-expressions-cheat-sheet-v2.pdf</a:t>
            </a:r>
          </a:p>
          <a:p>
            <a:endParaRPr lang="en-US" sz="1280"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sz="1280" b="1" dirty="0">
                <a:solidFill>
                  <a:srgbClr val="000000"/>
                </a:solidFill>
                <a:latin typeface="Courier New" panose="02070309020205020404" pitchFamily="49" charset="0"/>
                <a:cs typeface="Courier New" panose="02070309020205020404" pitchFamily="49" charset="0"/>
              </a:rPr>
              <a:t>Linux Shells</a:t>
            </a:r>
          </a:p>
          <a:p>
            <a:pPr marL="742950" lvl="1" indent="-285750">
              <a:buFont typeface="Wingdings" panose="05000000000000000000" pitchFamily="2" charset="2"/>
              <a:buChar char="ü"/>
            </a:pPr>
            <a:r>
              <a:rPr lang="en-US" sz="1280" b="1" dirty="0">
                <a:solidFill>
                  <a:srgbClr val="000000"/>
                </a:solidFill>
                <a:latin typeface="Courier New" panose="02070309020205020404" pitchFamily="49" charset="0"/>
                <a:cs typeface="Courier New" panose="02070309020205020404" pitchFamily="49" charset="0"/>
              </a:rPr>
              <a:t>https://code.snipcademy.com/tutorials/linux-command-line/environment/shells</a:t>
            </a:r>
          </a:p>
          <a:p>
            <a:pPr marL="742950" lvl="1" indent="-285750">
              <a:buFont typeface="Wingdings" panose="05000000000000000000" pitchFamily="2" charset="2"/>
              <a:buChar char="ü"/>
            </a:pPr>
            <a:r>
              <a:rPr lang="en-US" sz="1280" b="1" dirty="0">
                <a:solidFill>
                  <a:srgbClr val="000000"/>
                </a:solidFill>
                <a:latin typeface="Courier New" panose="02070309020205020404" pitchFamily="49" charset="0"/>
                <a:cs typeface="Courier New" panose="02070309020205020404" pitchFamily="49" charset="0"/>
              </a:rPr>
              <a:t>https://www.maketecheasier.com/understanding-korn-shell</a:t>
            </a:r>
          </a:p>
          <a:p>
            <a:pPr lvl="1"/>
            <a:endParaRPr lang="en-US" sz="1280"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sz="1280" b="1" dirty="0">
                <a:solidFill>
                  <a:srgbClr val="000000"/>
                </a:solidFill>
                <a:latin typeface="Courier New" panose="02070309020205020404" pitchFamily="49" charset="0"/>
                <a:cs typeface="Courier New" panose="02070309020205020404" pitchFamily="49" charset="0"/>
              </a:rPr>
              <a:t>Linux Forensic Artifacts</a:t>
            </a:r>
          </a:p>
          <a:p>
            <a:pPr marL="742950" lvl="1" indent="-285750">
              <a:buFont typeface="Wingdings" panose="05000000000000000000" pitchFamily="2" charset="2"/>
              <a:buChar char="ü"/>
            </a:pPr>
            <a:r>
              <a:rPr lang="en-US" sz="1280" b="1" dirty="0">
                <a:solidFill>
                  <a:srgbClr val="000000"/>
                </a:solidFill>
                <a:latin typeface="Courier New" panose="02070309020205020404" pitchFamily="49" charset="0"/>
                <a:cs typeface="Courier New" panose="02070309020205020404" pitchFamily="49" charset="0"/>
              </a:rPr>
              <a:t>https://www.digitalforensics.ch/nikkel18.pdf</a:t>
            </a:r>
          </a:p>
          <a:p>
            <a:pPr marL="285750" indent="-285750">
              <a:buFont typeface="Wingdings" panose="05000000000000000000" pitchFamily="2" charset="2"/>
              <a:buChar char="ü"/>
            </a:pPr>
            <a:endParaRPr lang="en-US" sz="1280"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sz="1280" b="1" dirty="0">
                <a:solidFill>
                  <a:srgbClr val="000000"/>
                </a:solidFill>
                <a:latin typeface="Courier New" panose="02070309020205020404" pitchFamily="49" charset="0"/>
                <a:cs typeface="Courier New" panose="02070309020205020404" pitchFamily="49" charset="0"/>
              </a:rPr>
              <a:t>Linux Web Server Logs</a:t>
            </a:r>
          </a:p>
          <a:p>
            <a:pPr marL="742950" lvl="1" indent="-285750">
              <a:buFont typeface="Wingdings" panose="05000000000000000000" pitchFamily="2" charset="2"/>
              <a:buChar char="ü"/>
            </a:pPr>
            <a:r>
              <a:rPr lang="en-US" sz="1280" b="1" dirty="0">
                <a:solidFill>
                  <a:srgbClr val="000000"/>
                </a:solidFill>
                <a:latin typeface="Courier New" panose="02070309020205020404" pitchFamily="49" charset="0"/>
                <a:cs typeface="Courier New" panose="02070309020205020404" pitchFamily="49" charset="0"/>
              </a:rPr>
              <a:t>https://blog.codeasite.com/how-do-i-find-apache-http-server-log-files</a:t>
            </a:r>
          </a:p>
        </p:txBody>
      </p:sp>
    </p:spTree>
    <p:extLst>
      <p:ext uri="{BB962C8B-B14F-4D97-AF65-F5344CB8AC3E}">
        <p14:creationId xmlns:p14="http://schemas.microsoft.com/office/powerpoint/2010/main" val="18018026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13621</TotalTime>
  <Words>6370</Words>
  <Application>Microsoft Office PowerPoint</Application>
  <PresentationFormat>On-screen Show (4:3)</PresentationFormat>
  <Paragraphs>987</Paragraphs>
  <Slides>94</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94</vt:i4>
      </vt:variant>
    </vt:vector>
  </HeadingPairs>
  <TitlesOfParts>
    <vt:vector size="100" baseType="lpstr">
      <vt:lpstr>Arial</vt:lpstr>
      <vt:lpstr>Courier New</vt:lpstr>
      <vt:lpstr>StarSymbol</vt:lpstr>
      <vt:lpstr>Times New Roman</vt:lpstr>
      <vt:lpstr>Wingdings</vt:lpstr>
      <vt:lpstr>Office Theme</vt:lpstr>
      <vt:lpstr>COMP 5350 / 6350 / 6356  Digital Forensics Spring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Boot Camp Introduction</dc:title>
  <dc:creator>sjmills1</dc:creator>
  <cp:lastModifiedBy>Jason Cuneo</cp:lastModifiedBy>
  <cp:revision>625</cp:revision>
  <dcterms:modified xsi:type="dcterms:W3CDTF">2019-04-05T18:16:25Z</dcterms:modified>
</cp:coreProperties>
</file>